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18"/>
  </p:handoutMasterIdLst>
  <p:sldIdLst>
    <p:sldId id="256" r:id="rId2"/>
    <p:sldId id="257" r:id="rId3"/>
    <p:sldId id="264" r:id="rId4"/>
    <p:sldId id="271" r:id="rId5"/>
    <p:sldId id="270" r:id="rId6"/>
    <p:sldId id="272" r:id="rId7"/>
    <p:sldId id="273" r:id="rId8"/>
    <p:sldId id="275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6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66"/>
    <a:srgbClr val="3FCDFF"/>
    <a:srgbClr val="FF66FF"/>
    <a:srgbClr val="FFCC66"/>
    <a:srgbClr val="FB5151"/>
    <a:srgbClr val="CC66FF"/>
    <a:srgbClr val="D97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4/07/2023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340AE20-2AA5-B9DE-5713-5CA18A861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3F1BF8D3-BB40-7DD9-6710-A634566F3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72" y="3165085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7765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7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0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FD7526-619F-BD7B-CB5E-0F5C9F4B9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FED058-CA87-51C3-563D-4C1C89BB9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F64806-D53C-CEC7-CF8B-FFC7DE2C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AB8FCF-1C09-6933-11DC-26062FFD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0391"/>
            <a:ext cx="9144000" cy="1289571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34188-DC66-8F13-F86F-08A4D5255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2E6A4B-1AA0-EBE8-E112-EB35322DB5D6}"/>
              </a:ext>
            </a:extLst>
          </p:cNvPr>
          <p:cNvSpPr txBox="1"/>
          <p:nvPr userDrawn="1"/>
        </p:nvSpPr>
        <p:spPr>
          <a:xfrm>
            <a:off x="5364870" y="6639446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www.ani.gov.co</a:t>
            </a:r>
          </a:p>
        </p:txBody>
      </p:sp>
    </p:spTree>
    <p:extLst>
      <p:ext uri="{BB962C8B-B14F-4D97-AF65-F5344CB8AC3E}">
        <p14:creationId xmlns:p14="http://schemas.microsoft.com/office/powerpoint/2010/main" val="20692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93DC9D-CEC7-9517-514E-9AC235093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FAB73F-D75A-E436-17B0-9158B318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072"/>
            <a:ext cx="10515600" cy="653458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F39E0-6D88-76FC-3F49-A73FB1C1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096"/>
            <a:ext cx="10515600" cy="39882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785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8D6192-4895-02D3-D482-F307A44DC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91F64C-8614-9C03-7960-49828243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FC37B-EA03-965C-1DDF-87067B296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FC4B25-C627-9154-6363-AB30DDF7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13B649-DF9B-1A4B-B07E-E92176C127FA}"/>
              </a:ext>
            </a:extLst>
          </p:cNvPr>
          <p:cNvSpPr txBox="1"/>
          <p:nvPr userDrawn="1"/>
        </p:nvSpPr>
        <p:spPr>
          <a:xfrm>
            <a:off x="5364870" y="6639446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www.ani.gov.co</a:t>
            </a:r>
          </a:p>
        </p:txBody>
      </p:sp>
    </p:spTree>
    <p:extLst>
      <p:ext uri="{BB962C8B-B14F-4D97-AF65-F5344CB8AC3E}">
        <p14:creationId xmlns:p14="http://schemas.microsoft.com/office/powerpoint/2010/main" val="22435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DB86567-0CD8-AD4B-62B3-8B506A37E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755E02-6F4C-87FC-FD04-D32F5A605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58AEE1-0085-3FB9-CDF0-7A8E77B5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72384"/>
            <a:ext cx="10515600" cy="67786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D9723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81FCB2-E48D-F859-CE8A-67AC3E5D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4072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0D574F-AAAA-8D55-0D9E-6D557D4BE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64633"/>
            <a:ext cx="5157787" cy="30905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31134A-40ED-2B2D-FEB2-178BF673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072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939D2A-3AA7-87FC-12FF-6160141F5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64633"/>
            <a:ext cx="5183188" cy="30905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7BC87C-0162-75D2-235D-CF2366098D12}"/>
              </a:ext>
            </a:extLst>
          </p:cNvPr>
          <p:cNvSpPr txBox="1"/>
          <p:nvPr userDrawn="1"/>
        </p:nvSpPr>
        <p:spPr>
          <a:xfrm>
            <a:off x="5364870" y="6639446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www.ani.gov.co</a:t>
            </a:r>
          </a:p>
        </p:txBody>
      </p:sp>
    </p:spTree>
    <p:extLst>
      <p:ext uri="{BB962C8B-B14F-4D97-AF65-F5344CB8AC3E}">
        <p14:creationId xmlns:p14="http://schemas.microsoft.com/office/powerpoint/2010/main" val="162018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DD0389-8101-6A18-C21E-ADADB21E2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C8C2B-17C7-D859-13BA-2CDACF8E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D9723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8ED47-721D-114A-F18A-F7600B0D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4150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A3E78-8405-5BC6-1CCC-C7BE144B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2362"/>
            <a:ext cx="3932237" cy="26654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284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AFCFFE-DEE1-9494-25D5-31E05F4FA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7F27ED-28FF-B290-30E9-9501BFAE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200" b="1">
                <a:solidFill>
                  <a:srgbClr val="D9723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529914-98EF-CD25-40E1-62899C3FD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4E32A7-2E1E-8214-BEF8-64B4E427E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89D87B-0AB1-239D-6D22-4E8C3BB49173}"/>
              </a:ext>
            </a:extLst>
          </p:cNvPr>
          <p:cNvSpPr txBox="1"/>
          <p:nvPr userDrawn="1"/>
        </p:nvSpPr>
        <p:spPr>
          <a:xfrm>
            <a:off x="5364870" y="6639446"/>
            <a:ext cx="1462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www.ani.gov.co</a:t>
            </a:r>
          </a:p>
        </p:txBody>
      </p:sp>
    </p:spTree>
    <p:extLst>
      <p:ext uri="{BB962C8B-B14F-4D97-AF65-F5344CB8AC3E}">
        <p14:creationId xmlns:p14="http://schemas.microsoft.com/office/powerpoint/2010/main" val="148828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6DE0BE-EE34-1D4B-7550-EE84ACE0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DD366-5420-01B7-0E18-E33FC997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2E37F-63AF-AD3A-F1E0-71360FCB7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43AF-D4A1-47A3-968D-B368D2E8E17A}" type="datetimeFigureOut">
              <a:rPr lang="es-CO" smtClean="0"/>
              <a:t>4/07/2023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700EF-CA71-CCEB-0742-1C9457DA6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C2C75-AEA8-A10E-8B68-484B7824D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B462-1DD8-499B-8F9E-4410C074E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443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5" r:id="rId3"/>
    <p:sldLayoutId id="2147483666" r:id="rId4"/>
    <p:sldLayoutId id="2147483668" r:id="rId5"/>
    <p:sldLayoutId id="2147483669" r:id="rId6"/>
    <p:sldLayoutId id="2147483672" r:id="rId7"/>
    <p:sldLayoutId id="2147483673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3FC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2992243"/>
            <a:ext cx="19329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Soy consciente de la importancia de mi rol como servidor público y estoy en disposición permanente para comprender y resolver las necesidades de las personas con las que me relaciono en mis labores cotidianas, buscando siempre mejorar su bienestar.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2595385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Compromiso</a:t>
            </a:r>
            <a:endParaRPr lang="es-CO" sz="2000" dirty="0"/>
          </a:p>
        </p:txBody>
      </p:sp>
      <p:pic>
        <p:nvPicPr>
          <p:cNvPr id="3" name="Gráfico 2" descr="Apretón de manos contorno">
            <a:extLst>
              <a:ext uri="{FF2B5EF4-FFF2-40B4-BE49-F238E27FC236}">
                <a16:creationId xmlns:a16="http://schemas.microsoft.com/office/drawing/2014/main" id="{9CCE4E95-EC5C-A938-835A-047979CE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113" y="1420249"/>
            <a:ext cx="989622" cy="98962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B5622C-4BAF-8CA8-E914-9061B7068538}"/>
              </a:ext>
            </a:extLst>
          </p:cNvPr>
          <p:cNvSpPr/>
          <p:nvPr/>
        </p:nvSpPr>
        <p:spPr>
          <a:xfrm>
            <a:off x="4458577" y="2090446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5" descr="Marca de insignia1 con relleno sólido">
            <a:extLst>
              <a:ext uri="{FF2B5EF4-FFF2-40B4-BE49-F238E27FC236}">
                <a16:creationId xmlns:a16="http://schemas.microsoft.com/office/drawing/2014/main" id="{ACDAA3C6-C3E2-CDC5-1BF3-D10BD7EA0B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8722" y="2090446"/>
            <a:ext cx="425897" cy="4258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F408CF-C990-4E54-03E8-0838002876EF}"/>
              </a:ext>
            </a:extLst>
          </p:cNvPr>
          <p:cNvSpPr txBox="1"/>
          <p:nvPr/>
        </p:nvSpPr>
        <p:spPr>
          <a:xfrm>
            <a:off x="2996153" y="2160708"/>
            <a:ext cx="46828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Asumo mi papel como servidor público, </a:t>
            </a:r>
            <a:r>
              <a:rPr lang="es-MX" sz="1300" dirty="0">
                <a:latin typeface="Nunito Light" pitchFamily="2" charset="0"/>
              </a:rPr>
              <a:t>entendiendo el valor de los compromisos y responsabilidades que he adquirido frente a la ciudadanía y al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Siempre estoy dispuesto a ponerme en los zapatos de las personas. </a:t>
            </a:r>
            <a:r>
              <a:rPr lang="es-MX" sz="1300" dirty="0">
                <a:latin typeface="Nunito Light" pitchFamily="2" charset="0"/>
              </a:rPr>
              <a:t>Entender su contexto, necesidades y requerimientos es el fundamento de mi servicio y valor.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Escucho, atiendo y oriento a quien necesite cualquier información o guía </a:t>
            </a:r>
            <a:r>
              <a:rPr lang="es-MX" sz="1300" dirty="0">
                <a:latin typeface="Nunito Light" pitchFamily="2" charset="0"/>
              </a:rPr>
              <a:t>en algún asunto público.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Estoy atento siempre que interactúo con otras personas, sin distracciones de ningún tipo.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Presto un servicio ágil, amable y de calidad.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1FD37DB-673E-9076-5ED8-6CEE7CE9079E}"/>
              </a:ext>
            </a:extLst>
          </p:cNvPr>
          <p:cNvSpPr/>
          <p:nvPr/>
        </p:nvSpPr>
        <p:spPr>
          <a:xfrm>
            <a:off x="8560907" y="2090446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Gráfico 10" descr="Insignia de cruz con relleno sólido">
            <a:extLst>
              <a:ext uri="{FF2B5EF4-FFF2-40B4-BE49-F238E27FC236}">
                <a16:creationId xmlns:a16="http://schemas.microsoft.com/office/drawing/2014/main" id="{8D40D696-0307-D432-9E9C-83E7FF7302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03223" y="2090446"/>
            <a:ext cx="465064" cy="46506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A2D1E49-79D5-7D2A-CD9C-17633C21630F}"/>
              </a:ext>
            </a:extLst>
          </p:cNvPr>
          <p:cNvSpPr txBox="1"/>
          <p:nvPr/>
        </p:nvSpPr>
        <p:spPr>
          <a:xfrm>
            <a:off x="7893557" y="2134742"/>
            <a:ext cx="34533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Nunca trabajo con una actitud negativa. </a:t>
            </a:r>
            <a:r>
              <a:rPr lang="es-MX" sz="1300" dirty="0">
                <a:latin typeface="Nunito Light" pitchFamily="2" charset="0"/>
              </a:rPr>
              <a:t>No se vale afectar mi trabajo por no ponerle ganas a las cosas.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llego nunca a pensar que mi trabajo como servidor es un "favor" que le hago a la ciudadanía. </a:t>
            </a:r>
            <a:r>
              <a:rPr lang="es-MX" sz="1300" dirty="0">
                <a:latin typeface="Nunito Light" pitchFamily="2" charset="0"/>
              </a:rPr>
              <a:t>Es un compromiso y un orgullo.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asumo que mi trabajo como servidor es irrelevante para la sociedad.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ignoro a un ciudadano y sus inquietudes.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8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2992243"/>
            <a:ext cx="17183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Cumplo con los deberes, funciones y </a:t>
            </a:r>
            <a:r>
              <a:rPr lang="es-MX" sz="1400" dirty="0" err="1">
                <a:latin typeface="Nunito Medium" pitchFamily="2" charset="0"/>
              </a:rPr>
              <a:t>responsabili</a:t>
            </a:r>
            <a:r>
              <a:rPr lang="es-MX" sz="1400" dirty="0">
                <a:latin typeface="Nunito Medium" pitchFamily="2" charset="0"/>
              </a:rPr>
              <a:t>-dades asignadas a mi cargo de la mejor manera posible, con atención, prontitud, destreza y eficiencia, para así optimizar el uso de los recursos del Estado.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2595385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Diligencia</a:t>
            </a:r>
            <a:endParaRPr lang="es-CO" sz="2000" dirty="0"/>
          </a:p>
        </p:txBody>
      </p:sp>
      <p:pic>
        <p:nvPicPr>
          <p:cNvPr id="3" name="Gráfico 2" descr="Apretón de manos contorno">
            <a:extLst>
              <a:ext uri="{FF2B5EF4-FFF2-40B4-BE49-F238E27FC236}">
                <a16:creationId xmlns:a16="http://schemas.microsoft.com/office/drawing/2014/main" id="{9CCE4E95-EC5C-A938-835A-047979CE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113" y="1420249"/>
            <a:ext cx="989622" cy="98962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73D0741-3DE3-184F-49F8-446DC07270F1}"/>
              </a:ext>
            </a:extLst>
          </p:cNvPr>
          <p:cNvSpPr/>
          <p:nvPr/>
        </p:nvSpPr>
        <p:spPr>
          <a:xfrm>
            <a:off x="3916564" y="2050690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15CEE902-4D37-8602-9720-8B46367442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42492" y="2050690"/>
            <a:ext cx="425897" cy="4258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DC6F73-8FEB-5638-B525-F04F1B61A22F}"/>
              </a:ext>
            </a:extLst>
          </p:cNvPr>
          <p:cNvSpPr txBox="1"/>
          <p:nvPr/>
        </p:nvSpPr>
        <p:spPr>
          <a:xfrm>
            <a:off x="2699923" y="2103534"/>
            <a:ext cx="41779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Uso responsablemente los recursos públicos para cumplir con mis obligaciones. </a:t>
            </a:r>
            <a:r>
              <a:rPr lang="es-MX" sz="1300" dirty="0">
                <a:latin typeface="Nunito Light" pitchFamily="2" charset="0"/>
              </a:rPr>
              <a:t>Lo público es de todos y no se desperdicia.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Cumplo con los tiempos estipulados para el logro de mis objetivos, </a:t>
            </a:r>
            <a:r>
              <a:rPr lang="es-MX" sz="1300" dirty="0">
                <a:latin typeface="Nunito Light" pitchFamily="2" charset="0"/>
              </a:rPr>
              <a:t>a fin de cuentas, el tiempo de todos es 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Aseguro la calidad en cada uno de los productos que entrego bajo los estándares del servicio público. </a:t>
            </a:r>
            <a:r>
              <a:rPr lang="es-MX" sz="1300" dirty="0">
                <a:latin typeface="Nunito Light" pitchFamily="2" charset="0"/>
              </a:rPr>
              <a:t>No se valen cosas a medias. </a:t>
            </a:r>
            <a:r>
              <a:rPr lang="es-MX" sz="1300" dirty="0">
                <a:latin typeface="Nunito Black" pitchFamily="2" charset="0"/>
              </a:rPr>
              <a:t/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Siempre soy proactivo </a:t>
            </a:r>
            <a:r>
              <a:rPr lang="es-MX" sz="1300" dirty="0">
                <a:latin typeface="Nunito Light" pitchFamily="2" charset="0"/>
              </a:rPr>
              <a:t>comunicando a tiempo propuestas para mejorar continuamente mi labor y la de mis compañeros de trabajo.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1D3E039-9785-BEE6-43B6-EA8D78709170}"/>
              </a:ext>
            </a:extLst>
          </p:cNvPr>
          <p:cNvSpPr/>
          <p:nvPr/>
        </p:nvSpPr>
        <p:spPr>
          <a:xfrm>
            <a:off x="8441639" y="2050690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Gráfico 13" descr="Insignia de cruz con relleno sólido">
            <a:extLst>
              <a:ext uri="{FF2B5EF4-FFF2-40B4-BE49-F238E27FC236}">
                <a16:creationId xmlns:a16="http://schemas.microsoft.com/office/drawing/2014/main" id="{63F728F3-E624-473C-DFC6-43EB0CC31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03223" y="2037438"/>
            <a:ext cx="465064" cy="46506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24CA1B3-BE92-49C1-60A6-15A175AEB5C3}"/>
              </a:ext>
            </a:extLst>
          </p:cNvPr>
          <p:cNvSpPr txBox="1"/>
          <p:nvPr/>
        </p:nvSpPr>
        <p:spPr>
          <a:xfrm>
            <a:off x="7712765" y="2103534"/>
            <a:ext cx="35913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malgasto ningún recurso público.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postergo las decisiones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ni actividades que den solución a problemáticas ciudadanas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Light" pitchFamily="2" charset="0"/>
              </a:rPr>
              <a:t>o que hagan parte del funcionamiento de mi cargo. Hay cosas que sencillamente no se dejan para otro día.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demuestro desinterés en mis actuaciones </a:t>
            </a:r>
            <a:r>
              <a:rPr lang="es-MX" sz="1300" dirty="0">
                <a:latin typeface="Nunito Light" pitchFamily="2" charset="0"/>
              </a:rPr>
              <a:t>ante los ciudadanos y demás servidores públicos.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evado mis funciones y responsabilidades </a:t>
            </a:r>
            <a:r>
              <a:rPr lang="es-MX" sz="1300" dirty="0">
                <a:latin typeface="Nunito Light" pitchFamily="2" charset="0"/>
              </a:rPr>
              <a:t>por ningún motivo.</a:t>
            </a:r>
            <a:endParaRPr lang="es-CO" sz="1300" dirty="0">
              <a:latin typeface="Nuni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3627086"/>
            <a:ext cx="15252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Actúo con imparcialidad garantizando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los derechos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de las personas, con equidad, igualdad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y sin discriminación.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3230228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Justicia</a:t>
            </a:r>
            <a:endParaRPr lang="es-CO" sz="2000" dirty="0"/>
          </a:p>
        </p:txBody>
      </p:sp>
      <p:pic>
        <p:nvPicPr>
          <p:cNvPr id="2" name="Gráfico 1" descr="Pesos desiguales contorno">
            <a:extLst>
              <a:ext uri="{FF2B5EF4-FFF2-40B4-BE49-F238E27FC236}">
                <a16:creationId xmlns:a16="http://schemas.microsoft.com/office/drawing/2014/main" id="{F6AFDF4B-0DCC-9944-7446-1FE3311F0D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" y="1420213"/>
            <a:ext cx="976743" cy="97674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78E1F80-99DF-4555-59E9-43D3EE28D502}"/>
              </a:ext>
            </a:extLst>
          </p:cNvPr>
          <p:cNvSpPr/>
          <p:nvPr/>
        </p:nvSpPr>
        <p:spPr>
          <a:xfrm>
            <a:off x="4158869" y="1987079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5" descr="Marca de insignia1 con relleno sólido">
            <a:extLst>
              <a:ext uri="{FF2B5EF4-FFF2-40B4-BE49-F238E27FC236}">
                <a16:creationId xmlns:a16="http://schemas.microsoft.com/office/drawing/2014/main" id="{46DB531A-675D-CDCE-C577-7966B5AAB9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84797" y="1994011"/>
            <a:ext cx="425897" cy="4258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B500D1-AD64-BDDB-806C-D6E00A8304D8}"/>
              </a:ext>
            </a:extLst>
          </p:cNvPr>
          <p:cNvSpPr txBox="1"/>
          <p:nvPr/>
        </p:nvSpPr>
        <p:spPr>
          <a:xfrm>
            <a:off x="2690436" y="2029397"/>
            <a:ext cx="443692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decisiones informadas y objetivas basadas en evidencias y datos confiables. </a:t>
            </a:r>
            <a:r>
              <a:rPr lang="es-MX" sz="1300" dirty="0">
                <a:latin typeface="Nunito Light" pitchFamily="2" charset="0"/>
              </a:rPr>
              <a:t>Es muy grave fallar en mis actuaciones por no tener las cosas claras.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Asumo mi papel como servidor público, </a:t>
            </a:r>
            <a:r>
              <a:rPr lang="es-MX" sz="1300" dirty="0">
                <a:latin typeface="Nunito Light" pitchFamily="2" charset="0"/>
              </a:rPr>
              <a:t>entendiendo el valor de los compromisos y responsabilidades que he adquirido frente a la ciudadanía y al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Reconozco y protejo los derechos de cada persona, </a:t>
            </a:r>
            <a:r>
              <a:rPr lang="es-MX" sz="1300" dirty="0">
                <a:latin typeface="Nunito Light" pitchFamily="2" charset="0"/>
              </a:rPr>
              <a:t>de acuerdo con sus necesidades y condiciones, sin basarme en presunciones, estereotipos o prejuicios.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decisiones estableciendo mecanismos de diálogo y concertación </a:t>
            </a:r>
            <a:r>
              <a:rPr lang="es-MX" sz="1300" dirty="0">
                <a:latin typeface="Nunito Light" pitchFamily="2" charset="0"/>
              </a:rPr>
              <a:t>con todas las partes involucradas.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1924B1-56A5-D88B-EDED-6B8E1DC48A91}"/>
              </a:ext>
            </a:extLst>
          </p:cNvPr>
          <p:cNvSpPr/>
          <p:nvPr/>
        </p:nvSpPr>
        <p:spPr>
          <a:xfrm>
            <a:off x="8441639" y="1868713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 descr="Insignia de cruz con relleno sólido">
            <a:extLst>
              <a:ext uri="{FF2B5EF4-FFF2-40B4-BE49-F238E27FC236}">
                <a16:creationId xmlns:a16="http://schemas.microsoft.com/office/drawing/2014/main" id="{8B2DB5E2-939B-6CB1-D87A-EFAEB9EF55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03223" y="1842209"/>
            <a:ext cx="465064" cy="4650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771F3D-07EF-3BAF-797F-E5F02B19732E}"/>
              </a:ext>
            </a:extLst>
          </p:cNvPr>
          <p:cNvSpPr txBox="1"/>
          <p:nvPr/>
        </p:nvSpPr>
        <p:spPr>
          <a:xfrm>
            <a:off x="7712765" y="1908584"/>
            <a:ext cx="3591339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promuevo ni ejecuto políticas, programas o medidas que afectan la igualdad y libertad de las personas. 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replico </a:t>
            </a:r>
            <a:r>
              <a:rPr lang="es-MX" sz="1300" dirty="0">
                <a:latin typeface="Nunito Light" pitchFamily="2" charset="0"/>
              </a:rPr>
              <a:t>estereotipos que lleven a generar prejuicios y no promuevo los prejuicios.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favorezco el punto de vista de un grupo de interés </a:t>
            </a:r>
            <a:r>
              <a:rPr lang="es-MX" sz="1300" dirty="0">
                <a:latin typeface="Nunito Light" pitchFamily="2" charset="0"/>
              </a:rPr>
              <a:t>sin tener en cuenta a todos los actores involucrados en una situación.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Nunca permito que odios simpatías, antipatías, caprichos, presiones o intereses de orden personal o grupal interfieran en mi criterio, toma de decisión y gestión pública.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2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75BDA83-E296-6C1D-DE33-F1942D3CD7B2}"/>
              </a:ext>
            </a:extLst>
          </p:cNvPr>
          <p:cNvSpPr/>
          <p:nvPr/>
        </p:nvSpPr>
        <p:spPr>
          <a:xfrm>
            <a:off x="8746436" y="1319928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B8804E3-AD80-D1A3-F109-71E08061F755}"/>
              </a:ext>
            </a:extLst>
          </p:cNvPr>
          <p:cNvSpPr/>
          <p:nvPr/>
        </p:nvSpPr>
        <p:spPr>
          <a:xfrm>
            <a:off x="4431053" y="1187408"/>
            <a:ext cx="1673781" cy="408776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71F3D-07EF-3BAF-797F-E5F02B19732E}"/>
              </a:ext>
            </a:extLst>
          </p:cNvPr>
          <p:cNvSpPr txBox="1"/>
          <p:nvPr/>
        </p:nvSpPr>
        <p:spPr>
          <a:xfrm>
            <a:off x="8174347" y="1362249"/>
            <a:ext cx="324902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evito a mis compañeros para prestarles mi apoyo, </a:t>
            </a:r>
            <a:r>
              <a:rPr lang="es-MX" sz="1300" dirty="0">
                <a:latin typeface="Nunito Light" pitchFamily="2" charset="0"/>
              </a:rPr>
              <a:t>ni reservo información pública para el cumplimiento de sus objetivos laborales.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discrimino a mis compañeros </a:t>
            </a:r>
            <a:r>
              <a:rPr lang="es-MX" sz="1300" dirty="0">
                <a:latin typeface="Nunito Light" pitchFamily="2" charset="0"/>
              </a:rPr>
              <a:t>por su origen, raza, religión, edad, orientación sexual, estado de salud, labor, procedencia, títulos, tener una discapacidad o por cualquier otra condición.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replico estereotipos de género </a:t>
            </a:r>
            <a:r>
              <a:rPr lang="es-MX" sz="1300" i="1" dirty="0">
                <a:latin typeface="Nunito Light" pitchFamily="2" charset="0"/>
              </a:rPr>
              <a:t>(las mujeres son muy sensibles y no pueden tomar decisiones difíciles, los hombres no se encargan de las tareas del hogar ni de la crianza de los hijos)</a:t>
            </a:r>
            <a:br>
              <a:rPr lang="es-MX" sz="1300" i="1" dirty="0">
                <a:latin typeface="Nunito Light" pitchFamily="2" charset="0"/>
              </a:rPr>
            </a:br>
            <a:endParaRPr lang="es-MX" sz="1300" i="1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me dirijo a mis compañeros de manera hostil </a:t>
            </a:r>
            <a:r>
              <a:rPr lang="es-MX" sz="1300" dirty="0">
                <a:latin typeface="Nunito Light" pitchFamily="2" charset="0"/>
              </a:rPr>
              <a:t>para explicarles algo que desconocen.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B500D1-AD64-BDDB-806C-D6E00A8304D8}"/>
              </a:ext>
            </a:extLst>
          </p:cNvPr>
          <p:cNvSpPr txBox="1"/>
          <p:nvPr/>
        </p:nvSpPr>
        <p:spPr>
          <a:xfrm>
            <a:off x="2454206" y="1229729"/>
            <a:ext cx="560703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Colaboro y apoyo a mis compañeros en lo que necesiten, </a:t>
            </a:r>
            <a:r>
              <a:rPr lang="es-MX" sz="1300" dirty="0">
                <a:latin typeface="Nunito Light" pitchFamily="2" charset="0"/>
              </a:rPr>
              <a:t>fomentando siempre una cultura de cordialidad y asistencia.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¡Ayudo a los nuevos integrantes!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Transmito mis conocimientos con paciencia y de manera clara, </a:t>
            </a:r>
            <a:r>
              <a:rPr lang="es-MX" sz="1300" dirty="0">
                <a:latin typeface="Nunito Light" pitchFamily="2" charset="0"/>
              </a:rPr>
              <a:t>fortaleciendo la gestión y la obtención eficiente de resultados.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Contribuyo a establecer espacios de interacción en el trabajo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 </a:t>
            </a:r>
            <a:r>
              <a:rPr lang="es-MX" sz="1300" dirty="0">
                <a:latin typeface="Nunito Light" pitchFamily="2" charset="0"/>
              </a:rPr>
              <a:t>en los que se promueva la diversidad y la inclusión.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Desarrollo el trato justo y equitativo en el trabajo y fomento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la igualdad de oportunidades para todos.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Logro una buena convivencia con mis compañeros  </a:t>
            </a:r>
            <a:r>
              <a:rPr lang="es-MX" sz="1300" dirty="0">
                <a:latin typeface="Nunito Light" pitchFamily="2" charset="0"/>
              </a:rPr>
              <a:t>para que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el lugar de trabajo sea un lugar grato y fructífero.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en cuenta la opinión de mis compañeros </a:t>
            </a:r>
            <a:r>
              <a:rPr lang="es-MX" sz="1300" dirty="0">
                <a:latin typeface="Nunito Light" pitchFamily="2" charset="0"/>
              </a:rPr>
              <a:t>sin importar su origen, raza, religión, género, edad, orientación sexual, estado de salud, labor, procedencia, títulos, si tienen una discapacidad o cualquier otra condición.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Acepto a mis compañeros con sus diferencias </a:t>
            </a:r>
            <a:r>
              <a:rPr lang="es-MX" sz="1300" dirty="0">
                <a:latin typeface="Nunito Light" pitchFamily="2" charset="0"/>
              </a:rPr>
              <a:t>entendiéndolas como rasgos distintivos y no como defectos o actitudes que conlleve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a algún tipo de discriminación.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3637646"/>
            <a:ext cx="152529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Trabajo en equipo hacia un objetivo compartido, colaboro y apoyo a mis compañeros contribuyendo al bienestar y eficiencia en la Entidad.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3240788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Cooperación</a:t>
            </a:r>
            <a:endParaRPr lang="es-CO" sz="2000" dirty="0"/>
          </a:p>
        </p:txBody>
      </p:sp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BD1E3094-F5B1-8BCD-808C-C88F33D302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91905" y="1194340"/>
            <a:ext cx="425897" cy="425897"/>
          </a:xfrm>
          <a:prstGeom prst="rect">
            <a:avLst/>
          </a:prstGeom>
        </p:spPr>
      </p:pic>
      <p:pic>
        <p:nvPicPr>
          <p:cNvPr id="8" name="Gráfico 7" descr="Insignia de cruz con relleno sólido">
            <a:extLst>
              <a:ext uri="{FF2B5EF4-FFF2-40B4-BE49-F238E27FC236}">
                <a16:creationId xmlns:a16="http://schemas.microsoft.com/office/drawing/2014/main" id="{CC3CFC81-F9F7-8983-53DC-58451BE05E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020" y="1293424"/>
            <a:ext cx="465064" cy="465064"/>
          </a:xfrm>
          <a:prstGeom prst="rect">
            <a:avLst/>
          </a:prstGeom>
        </p:spPr>
      </p:pic>
      <p:pic>
        <p:nvPicPr>
          <p:cNvPr id="11" name="Gráfico 10" descr="Piezas de rompecabezas contorno">
            <a:extLst>
              <a:ext uri="{FF2B5EF4-FFF2-40B4-BE49-F238E27FC236}">
                <a16:creationId xmlns:a16="http://schemas.microsoft.com/office/drawing/2014/main" id="{97980C8E-D9DB-97B5-ABB2-E47CCBACE1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6977" y="1398094"/>
            <a:ext cx="1015892" cy="10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C1D0D4-6130-F261-3CCA-FC1FC10941CF}"/>
              </a:ext>
            </a:extLst>
          </p:cNvPr>
          <p:cNvSpPr txBox="1"/>
          <p:nvPr/>
        </p:nvSpPr>
        <p:spPr>
          <a:xfrm>
            <a:off x="5973809" y="2336543"/>
            <a:ext cx="5558971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La "Caja Transparente" hace referencia a todos los documentos elaborados por la entidad con el propósito de promover y apropiar la cultura y el ejercicio de la transparencia en la Entidad y regular las actividades que surjan para dicho fin, y está compuesta especialmente por los siguientes:</a:t>
            </a:r>
          </a:p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 </a:t>
            </a:r>
            <a:endParaRPr lang="es-MX" sz="1400" dirty="0">
              <a:latin typeface="Nunito Light" pitchFamily="2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Código de Integridad (Código SEPG-M-001)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Política de Transparencia (Código TPSC-PT-003)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Documento "Manual de Relacionamiento" (Código TPSC-M-002)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Compromiso de Transparencia y Confidencialidad (Código TPSC-F-007)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D02F51-A7FB-53E9-0D29-DE6ABC884CCA}"/>
              </a:ext>
            </a:extLst>
          </p:cNvPr>
          <p:cNvSpPr txBox="1"/>
          <p:nvPr/>
        </p:nvSpPr>
        <p:spPr>
          <a:xfrm>
            <a:off x="659220" y="2336543"/>
            <a:ext cx="4507868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CO" dirty="0">
                <a:latin typeface="Nunito Light" pitchFamily="2" charset="0"/>
              </a:rPr>
              <a:t>Para generar una transparente y efectiva interacción entre quienes están vinculados a la entidad y los ciudadanos, partes interesadas y contratistas, y asegurar el desarrollo ajustado de las actividades y compromisos a cargo, se incluye el documento: Manual de Relacionamiento (Código TPSC-M-002), que establece las pautas de comportamiento para ser asumidas por los destinatarios de la Política de Transparencia como del presente Código. 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7278BC17-E9B9-25D2-4ED4-B97BC34F0B8A}"/>
              </a:ext>
            </a:extLst>
          </p:cNvPr>
          <p:cNvSpPr txBox="1">
            <a:spLocks/>
          </p:cNvSpPr>
          <p:nvPr/>
        </p:nvSpPr>
        <p:spPr>
          <a:xfrm>
            <a:off x="659220" y="1683690"/>
            <a:ext cx="3239891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Relacionamiento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4476F0D9-EAF3-FE28-99A0-F0A8E50AD503}"/>
              </a:ext>
            </a:extLst>
          </p:cNvPr>
          <p:cNvSpPr txBox="1">
            <a:spLocks/>
          </p:cNvSpPr>
          <p:nvPr/>
        </p:nvSpPr>
        <p:spPr>
          <a:xfrm>
            <a:off x="5973809" y="1683690"/>
            <a:ext cx="3559627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Caja transparente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6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a persona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488DA27D-1113-B340-4A08-2741F58D6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628" r="-3" b="34679"/>
          <a:stretch/>
        </p:blipFill>
        <p:spPr>
          <a:xfrm>
            <a:off x="389380" y="1161321"/>
            <a:ext cx="11413240" cy="408542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DAEA04E-3094-F153-EAEC-6888B4E1A41F}"/>
              </a:ext>
            </a:extLst>
          </p:cNvPr>
          <p:cNvSpPr txBox="1"/>
          <p:nvPr/>
        </p:nvSpPr>
        <p:spPr>
          <a:xfrm>
            <a:off x="1504619" y="5536659"/>
            <a:ext cx="9182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0"/>
              </a:rPr>
              <a:t>Un servidor ANI es: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Honesto, </a:t>
            </a:r>
          </a:p>
          <a:p>
            <a:pPr algn="ctr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Respetuoso, Comprometido, Diligente, Justo y Cooperativo.</a:t>
            </a:r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latin typeface="Nunito Black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D1C2F8-BE4C-5EE5-F325-0BB0AB5F1DD9}"/>
              </a:ext>
            </a:extLst>
          </p:cNvPr>
          <p:cNvSpPr/>
          <p:nvPr/>
        </p:nvSpPr>
        <p:spPr>
          <a:xfrm>
            <a:off x="0" y="6588508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AEB42E-B1D3-D70B-E55B-50C59A205B5B}"/>
              </a:ext>
            </a:extLst>
          </p:cNvPr>
          <p:cNvSpPr txBox="1"/>
          <p:nvPr/>
        </p:nvSpPr>
        <p:spPr>
          <a:xfrm>
            <a:off x="1504619" y="6557916"/>
            <a:ext cx="9182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+mj-lt"/>
              </a:rPr>
              <a:t>www.ani.gov.co</a:t>
            </a:r>
            <a:endParaRPr lang="es-CO" sz="1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31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Nunito Black" pitchFamily="2" charset="0"/>
              </a:rPr>
              <a:t>C</a:t>
            </a:r>
            <a:r>
              <a:rPr lang="es-CO" sz="4800" b="1" dirty="0">
                <a:solidFill>
                  <a:schemeClr val="bg1"/>
                </a:solidFill>
                <a:latin typeface="Nunito Black" pitchFamily="2" charset="0"/>
              </a:rPr>
              <a:t>ódigo de integridad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0CA199D6-3121-BC92-C19C-310151BC7C75}"/>
              </a:ext>
            </a:extLst>
          </p:cNvPr>
          <p:cNvSpPr txBox="1">
            <a:spLocks/>
          </p:cNvSpPr>
          <p:nvPr/>
        </p:nvSpPr>
        <p:spPr>
          <a:xfrm>
            <a:off x="477672" y="3753196"/>
            <a:ext cx="4849702" cy="633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800" dirty="0">
                <a:solidFill>
                  <a:schemeClr val="bg1"/>
                </a:solidFill>
                <a:latin typeface="Nunito Light" pitchFamily="2" charset="0"/>
              </a:rPr>
              <a:t>Vicepresidencia de Gestión Corporativa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chemeClr val="bg1"/>
                </a:solidFill>
                <a:latin typeface="Nunito Light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3C3C936-79F4-A888-65E7-89035CDFF401}"/>
              </a:ext>
            </a:extLst>
          </p:cNvPr>
          <p:cNvSpPr txBox="1"/>
          <p:nvPr/>
        </p:nvSpPr>
        <p:spPr>
          <a:xfrm>
            <a:off x="954738" y="1608935"/>
            <a:ext cx="10285569" cy="392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CO" sz="1600" dirty="0">
                <a:latin typeface="Nunito Light" pitchFamily="2" charset="0"/>
              </a:rPr>
              <a:t>El servicio público debe ser sinónimo de confianza para los ciudadanos, razón por la que los servidores públicos de la Agencia Nacional de Infraestructura tienen la responsabilidad hacia los ciudadanos y partes interesadas de anteponer la lealtad al Estado, a las leyes, así como a los valores éticos, antes que al beneficio propio, para crear y mantener la confianza del público, debiendo regirse por estrictas normas de integridad en sus tratos con los ciudadanos, los empresarios y otros servidores del Estado, así como en su vida personal. </a:t>
            </a:r>
          </a:p>
          <a:p>
            <a:pPr>
              <a:lnSpc>
                <a:spcPts val="2500"/>
              </a:lnSpc>
            </a:pPr>
            <a:endParaRPr lang="es-CO" sz="1600" dirty="0">
              <a:latin typeface="Nunito Light" pitchFamily="2" charset="0"/>
            </a:endParaRPr>
          </a:p>
          <a:p>
            <a:pPr>
              <a:lnSpc>
                <a:spcPts val="2500"/>
              </a:lnSpc>
            </a:pPr>
            <a:r>
              <a:rPr lang="es-CO" sz="1600" dirty="0">
                <a:latin typeface="Nunito Light" pitchFamily="2" charset="0"/>
              </a:rPr>
              <a:t>Esta versión del Código de Integridad acoge las recomendaciones del Modelo de Gestión Ética para Entidades del Estado, publicado por el Programa Eficiencia y Rendición de Cuentas en Colombia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de USAID (2006). Aunado a ello, responde a lo incorporado por el Departamento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Administrativo de la Función Pública - DAFP mediante Decreto 1499 de 2017,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en cuanto al manual operativo del Modelo Integrado de Planeación y Gestión,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que implementa el Código de Integridad para todas las entidades del Estado.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868C445-B44E-4375-530D-76B5F5255AC9}"/>
              </a:ext>
            </a:extLst>
          </p:cNvPr>
          <p:cNvSpPr txBox="1">
            <a:spLocks/>
          </p:cNvSpPr>
          <p:nvPr/>
        </p:nvSpPr>
        <p:spPr>
          <a:xfrm>
            <a:off x="954738" y="1101225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Presentación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AC40161D-B023-CB29-5575-38F370E1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5431" r="23400" b="20733"/>
          <a:stretch/>
        </p:blipFill>
        <p:spPr>
          <a:xfrm>
            <a:off x="8831116" y="4051220"/>
            <a:ext cx="2406146" cy="239568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8C9C1D-3C12-BFF4-52CA-73812DD8EF57}"/>
              </a:ext>
            </a:extLst>
          </p:cNvPr>
          <p:cNvSpPr txBox="1"/>
          <p:nvPr/>
        </p:nvSpPr>
        <p:spPr>
          <a:xfrm>
            <a:off x="4423229" y="5829781"/>
            <a:ext cx="4735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latin typeface="Nunito Black" pitchFamily="2" charset="0"/>
              </a:rPr>
              <a:t>Cada vez que veas este sello, sabrás que estamos hablando de integridad; esto es lo que nos identifica y nos moviliza. </a:t>
            </a:r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hombre, persona, sostener, elefante&#10;&#10;Descripción generada automáticamente">
            <a:extLst>
              <a:ext uri="{FF2B5EF4-FFF2-40B4-BE49-F238E27FC236}">
                <a16:creationId xmlns:a16="http://schemas.microsoft.com/office/drawing/2014/main" id="{B610ECD8-0008-3F0F-0D76-417F39FBD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6489"/>
          <a:stretch/>
        </p:blipFill>
        <p:spPr>
          <a:xfrm>
            <a:off x="419724" y="1159943"/>
            <a:ext cx="6835514" cy="53945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C3C936-79F4-A888-65E7-89035CDFF401}"/>
              </a:ext>
            </a:extLst>
          </p:cNvPr>
          <p:cNvSpPr txBox="1"/>
          <p:nvPr/>
        </p:nvSpPr>
        <p:spPr>
          <a:xfrm>
            <a:off x="7677645" y="1862723"/>
            <a:ext cx="3894762" cy="43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Definir y consolidar las pautas mínimas de comportamiento de las personas a quiénes se dirige, promoviendo una cultura de integridad pública y transparencia en la gestión de la Agencia Nacional de Infraestructura, que genere confianza en la ciudadanía hacia la Entidad y hacia el grupo de personas que la conforman, y evidencie el compromiso, seriedad y buenas prácticas que garantizan los derechos de la sociedad, los resultados y objetivos de la Agencia. </a:t>
            </a:r>
            <a:endParaRPr lang="es-CO" dirty="0">
              <a:latin typeface="Nunito Light" pitchFamily="2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868C445-B44E-4375-530D-76B5F5255AC9}"/>
              </a:ext>
            </a:extLst>
          </p:cNvPr>
          <p:cNvSpPr txBox="1">
            <a:spLocks/>
          </p:cNvSpPr>
          <p:nvPr/>
        </p:nvSpPr>
        <p:spPr>
          <a:xfrm>
            <a:off x="7677644" y="1297863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Objetivo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1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C1D0D4-6130-F261-3CCA-FC1FC10941CF}"/>
              </a:ext>
            </a:extLst>
          </p:cNvPr>
          <p:cNvSpPr txBox="1"/>
          <p:nvPr/>
        </p:nvSpPr>
        <p:spPr>
          <a:xfrm>
            <a:off x="6879421" y="2508180"/>
            <a:ext cx="4782927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Son las disposiciones de quienes forman parte de las Entidades Públicas que a manera de compromiso ético buscan promover una gestión eficiente, integra y transparente de la Administración Pública. Este documento formaliza el comportamiento del día a día de la Agencia y se conforma por los valores que todo servidor público o colaborador está llamado a observar (DAFP, 2017)</a:t>
            </a:r>
            <a:r>
              <a:rPr lang="es-MX" sz="1400" dirty="0">
                <a:latin typeface="Nunito Light" pitchFamily="2" charset="0"/>
              </a:rPr>
              <a:t>1</a:t>
            </a:r>
            <a:r>
              <a:rPr lang="es-MX" dirty="0">
                <a:latin typeface="Nunito Light" pitchFamily="2" charset="0"/>
              </a:rPr>
              <a:t>. 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D5ADE55A-BDE5-E7F3-1869-7509D80FED42}"/>
              </a:ext>
            </a:extLst>
          </p:cNvPr>
          <p:cNvSpPr txBox="1">
            <a:spLocks/>
          </p:cNvSpPr>
          <p:nvPr/>
        </p:nvSpPr>
        <p:spPr>
          <a:xfrm>
            <a:off x="6879421" y="1536875"/>
            <a:ext cx="3768688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600" b="0" dirty="0">
                <a:solidFill>
                  <a:srgbClr val="D9723E"/>
                </a:solidFill>
                <a:latin typeface="Nunito Black" pitchFamily="2" charset="0"/>
              </a:rPr>
              <a:t>¿Qué entendemos por Código de Integridad? </a:t>
            </a:r>
            <a:endParaRPr lang="es-CO" sz="2600" b="0" dirty="0">
              <a:solidFill>
                <a:srgbClr val="D9723E"/>
              </a:solidFill>
              <a:latin typeface="Nunito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16A76-1926-BE6D-5C6F-29183796A4F4}"/>
              </a:ext>
            </a:extLst>
          </p:cNvPr>
          <p:cNvSpPr txBox="1"/>
          <p:nvPr/>
        </p:nvSpPr>
        <p:spPr>
          <a:xfrm>
            <a:off x="6879421" y="5988540"/>
            <a:ext cx="47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Nunito Light" pitchFamily="2" charset="0"/>
              </a:rPr>
              <a:t>1 </a:t>
            </a:r>
            <a:r>
              <a:rPr lang="es-CO" sz="1200" dirty="0">
                <a:latin typeface="Nunito Light" pitchFamily="2" charset="0"/>
              </a:rPr>
              <a:t>Departamento Administrativo de la Función Pública. Parafraseado del documento "Valores del servicio público" (Pág. 2). </a:t>
            </a:r>
          </a:p>
        </p:txBody>
      </p:sp>
      <p:pic>
        <p:nvPicPr>
          <p:cNvPr id="10" name="Imagen 9" descr="Imagen que contiene persona, mujer, tabla, usando&#10;&#10;Descripción generada automáticamente">
            <a:extLst>
              <a:ext uri="{FF2B5EF4-FFF2-40B4-BE49-F238E27FC236}">
                <a16:creationId xmlns:a16="http://schemas.microsoft.com/office/drawing/2014/main" id="{CA71F136-3F99-58A2-4CDD-A2BDEDAD63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13948"/>
          <a:stretch/>
        </p:blipFill>
        <p:spPr>
          <a:xfrm>
            <a:off x="419724" y="1161322"/>
            <a:ext cx="6250899" cy="5301842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16F013-F653-9945-1833-38EA24C94738}"/>
              </a:ext>
            </a:extLst>
          </p:cNvPr>
          <p:cNvCxnSpPr>
            <a:cxnSpLocks/>
          </p:cNvCxnSpPr>
          <p:nvPr/>
        </p:nvCxnSpPr>
        <p:spPr>
          <a:xfrm>
            <a:off x="6879421" y="5831174"/>
            <a:ext cx="131913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9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C1D0D4-6130-F261-3CCA-FC1FC10941CF}"/>
              </a:ext>
            </a:extLst>
          </p:cNvPr>
          <p:cNvSpPr txBox="1"/>
          <p:nvPr/>
        </p:nvSpPr>
        <p:spPr>
          <a:xfrm>
            <a:off x="6864431" y="2673071"/>
            <a:ext cx="4294311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A todos los servidores públicos y colaboradores vinculados a la Agencia Nacional de Infraestructura - ANI, sin distingo de cargo o ubicación geográfica. Igualmente, a las entidades, empresas proveedoras y partes interesadas de la Entidad, a quienes se les da a conocer su contenido para que se hagan partícipes del mismo. 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D5ADE55A-BDE5-E7F3-1869-7509D80FED42}"/>
              </a:ext>
            </a:extLst>
          </p:cNvPr>
          <p:cNvSpPr txBox="1">
            <a:spLocks/>
          </p:cNvSpPr>
          <p:nvPr/>
        </p:nvSpPr>
        <p:spPr>
          <a:xfrm>
            <a:off x="1138188" y="1784212"/>
            <a:ext cx="4573063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s-MX" sz="2000" dirty="0">
                <a:solidFill>
                  <a:srgbClr val="D9723E"/>
                </a:solidFill>
                <a:latin typeface="Nunito Black" pitchFamily="2" charset="0"/>
              </a:rPr>
              <a:t>¿Por qué debemos tener un Código de Integridad?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16A76-1926-BE6D-5C6F-29183796A4F4}"/>
              </a:ext>
            </a:extLst>
          </p:cNvPr>
          <p:cNvSpPr txBox="1"/>
          <p:nvPr/>
        </p:nvSpPr>
        <p:spPr>
          <a:xfrm>
            <a:off x="1138188" y="5988540"/>
            <a:ext cx="478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Nunito Light" pitchFamily="2" charset="0"/>
              </a:rPr>
              <a:t>2</a:t>
            </a:r>
            <a:r>
              <a:rPr lang="es-MX" sz="1200" dirty="0">
                <a:latin typeface="Nunito Light" pitchFamily="2" charset="0"/>
              </a:rPr>
              <a:t>  Manual de Inducción ANI </a:t>
            </a:r>
            <a:endParaRPr lang="es-CO" sz="1200" dirty="0">
              <a:latin typeface="Nunito Light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D02F51-A7FB-53E9-0D29-DE6ABC884CCA}"/>
              </a:ext>
            </a:extLst>
          </p:cNvPr>
          <p:cNvSpPr txBox="1"/>
          <p:nvPr/>
        </p:nvSpPr>
        <p:spPr>
          <a:xfrm>
            <a:off x="1138189" y="2673071"/>
            <a:ext cx="5217641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Porque en la búsqueda de identidad y responsabilidad social de los servidores públicos, la Agencia Nacional de Infraestructura -ANI, debe adoptar y fortalecer los valores éticos de los miembros que la integran. </a:t>
            </a:r>
          </a:p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Porque así mismo se define lo que la organización espera de sus servidores y colaboradores, independientemente de su trabajo, formación y/o cargo desempeñado. </a:t>
            </a:r>
            <a:r>
              <a:rPr lang="es-MX" sz="1400" dirty="0">
                <a:latin typeface="Nunito Light" pitchFamily="2" charset="0"/>
              </a:rPr>
              <a:t>2</a:t>
            </a:r>
            <a:endParaRPr lang="es-MX" dirty="0">
              <a:latin typeface="Nunito Light" pitchFamily="2" charset="0"/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6ADA4D7A-C548-5E8B-C704-4C645078C159}"/>
              </a:ext>
            </a:extLst>
          </p:cNvPr>
          <p:cNvSpPr txBox="1">
            <a:spLocks/>
          </p:cNvSpPr>
          <p:nvPr/>
        </p:nvSpPr>
        <p:spPr>
          <a:xfrm>
            <a:off x="6864431" y="1784212"/>
            <a:ext cx="2954126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s-MX" dirty="0">
                <a:solidFill>
                  <a:srgbClr val="D9723E"/>
                </a:solidFill>
                <a:latin typeface="Nunito Black" pitchFamily="2" charset="0"/>
              </a:rPr>
              <a:t>¿A quiénes se aplica este Código?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E93399C-83E6-6B7A-4B30-A143E564E6C1}"/>
              </a:ext>
            </a:extLst>
          </p:cNvPr>
          <p:cNvCxnSpPr>
            <a:cxnSpLocks/>
          </p:cNvCxnSpPr>
          <p:nvPr/>
        </p:nvCxnSpPr>
        <p:spPr>
          <a:xfrm>
            <a:off x="1138188" y="5831174"/>
            <a:ext cx="131913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9F03D46C-37A4-DFCC-C7A9-DA46F20E1D07}"/>
              </a:ext>
            </a:extLst>
          </p:cNvPr>
          <p:cNvSpPr/>
          <p:nvPr/>
        </p:nvSpPr>
        <p:spPr>
          <a:xfrm>
            <a:off x="7751458" y="3608342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C1D0D4-6130-F261-3CCA-FC1FC10941CF}"/>
              </a:ext>
            </a:extLst>
          </p:cNvPr>
          <p:cNvSpPr txBox="1"/>
          <p:nvPr/>
        </p:nvSpPr>
        <p:spPr>
          <a:xfrm>
            <a:off x="954737" y="2707775"/>
            <a:ext cx="3236855" cy="360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Los valores hacen referencia a la forma de ser y actuar de las personas que son altamente deseables como atributos o cualidades propias y de los demás, por cuanto posibilitan la construcción de una convivencia gratificante en el marco de la dignidad humana, pues permiten llevar a la práctica los principios éticos. 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E2182D50-2E98-6629-F5F6-B788EB931E89}"/>
              </a:ext>
            </a:extLst>
          </p:cNvPr>
          <p:cNvSpPr txBox="1">
            <a:spLocks/>
          </p:cNvSpPr>
          <p:nvPr/>
        </p:nvSpPr>
        <p:spPr>
          <a:xfrm>
            <a:off x="954737" y="1300679"/>
            <a:ext cx="4782927" cy="685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Valores de la ANI</a:t>
            </a:r>
            <a:endParaRPr lang="es-CO" sz="40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669D3E1C-E8B8-08B3-E9AE-97915376D624}"/>
              </a:ext>
            </a:extLst>
          </p:cNvPr>
          <p:cNvSpPr txBox="1">
            <a:spLocks/>
          </p:cNvSpPr>
          <p:nvPr/>
        </p:nvSpPr>
        <p:spPr>
          <a:xfrm>
            <a:off x="954737" y="2200065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rgbClr val="D9723E"/>
                </a:solidFill>
                <a:latin typeface="Nunito Black" pitchFamily="2" charset="0"/>
              </a:rPr>
              <a:t>Valores</a:t>
            </a:r>
            <a:endParaRPr lang="es-CO" sz="2800" b="0" dirty="0">
              <a:solidFill>
                <a:srgbClr val="D9723E"/>
              </a:solidFill>
              <a:latin typeface="Nunito Black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FEA7E5-131F-E535-EF2B-A850A6EF8183}"/>
              </a:ext>
            </a:extLst>
          </p:cNvPr>
          <p:cNvSpPr txBox="1"/>
          <p:nvPr/>
        </p:nvSpPr>
        <p:spPr>
          <a:xfrm>
            <a:off x="5261548" y="2437033"/>
            <a:ext cx="5975715" cy="104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1700" dirty="0">
                <a:latin typeface="Nunito Light" pitchFamily="2" charset="0"/>
              </a:rPr>
              <a:t>Los valores priorizados en la ANI para el código de integridad son </a:t>
            </a:r>
            <a:r>
              <a:rPr lang="es-MX" sz="1700" dirty="0">
                <a:latin typeface="Nunito Black" pitchFamily="2" charset="0"/>
              </a:rPr>
              <a:t>la honestidad, el respeto, el compromiso, la diligencia, la justicia y la cooperación. 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6100426" y="3614805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 descr="Cuidado contorno">
            <a:extLst>
              <a:ext uri="{FF2B5EF4-FFF2-40B4-BE49-F238E27FC236}">
                <a16:creationId xmlns:a16="http://schemas.microsoft.com/office/drawing/2014/main" id="{B4F79DC8-EDAA-DE38-45F1-2C9B9EFE9A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88333" y="3744507"/>
            <a:ext cx="719525" cy="71952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F3C05B3-E63B-B537-3D46-336233EB587B}"/>
              </a:ext>
            </a:extLst>
          </p:cNvPr>
          <p:cNvSpPr txBox="1"/>
          <p:nvPr/>
        </p:nvSpPr>
        <p:spPr>
          <a:xfrm>
            <a:off x="6100426" y="4353176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honestidad</a:t>
            </a:r>
            <a:endParaRPr lang="es-CO" sz="16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10F2D4-466F-8284-7F52-F6CCD63DA876}"/>
              </a:ext>
            </a:extLst>
          </p:cNvPr>
          <p:cNvSpPr txBox="1"/>
          <p:nvPr/>
        </p:nvSpPr>
        <p:spPr>
          <a:xfrm>
            <a:off x="7915500" y="4353176"/>
            <a:ext cx="1167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respeto</a:t>
            </a:r>
            <a:endParaRPr lang="es-CO" sz="1600" dirty="0"/>
          </a:p>
        </p:txBody>
      </p:sp>
      <p:pic>
        <p:nvPicPr>
          <p:cNvPr id="31" name="Gráfico 30" descr="Manos aplaudiendo contorno">
            <a:extLst>
              <a:ext uri="{FF2B5EF4-FFF2-40B4-BE49-F238E27FC236}">
                <a16:creationId xmlns:a16="http://schemas.microsoft.com/office/drawing/2014/main" id="{2A1A018E-CB0A-9477-D49A-3BC60D0ABC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39365" y="3744507"/>
            <a:ext cx="719525" cy="719525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530C8EE0-3BAC-9330-6BD0-7114C66F9E0B}"/>
              </a:ext>
            </a:extLst>
          </p:cNvPr>
          <p:cNvSpPr/>
          <p:nvPr/>
        </p:nvSpPr>
        <p:spPr>
          <a:xfrm>
            <a:off x="9410839" y="3614805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9" name="Gráfico 38" descr="Apretón de manos contorno">
            <a:extLst>
              <a:ext uri="{FF2B5EF4-FFF2-40B4-BE49-F238E27FC236}">
                <a16:creationId xmlns:a16="http://schemas.microsoft.com/office/drawing/2014/main" id="{75E20854-201A-866E-9C14-2D9AB8CF0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75054" y="3744507"/>
            <a:ext cx="719525" cy="71952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13B71EEB-1FC7-1658-AE1F-9975669F1614}"/>
              </a:ext>
            </a:extLst>
          </p:cNvPr>
          <p:cNvSpPr txBox="1"/>
          <p:nvPr/>
        </p:nvSpPr>
        <p:spPr>
          <a:xfrm>
            <a:off x="9410839" y="4353176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compromiso</a:t>
            </a:r>
            <a:endParaRPr lang="es-CO" sz="1600" dirty="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497EE456-660F-9DB3-901D-1CB75D72E933}"/>
              </a:ext>
            </a:extLst>
          </p:cNvPr>
          <p:cNvSpPr/>
          <p:nvPr/>
        </p:nvSpPr>
        <p:spPr>
          <a:xfrm>
            <a:off x="6100426" y="4961991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C4D756E-9592-0589-E3F4-574D806A98F8}"/>
              </a:ext>
            </a:extLst>
          </p:cNvPr>
          <p:cNvSpPr txBox="1"/>
          <p:nvPr/>
        </p:nvSpPr>
        <p:spPr>
          <a:xfrm>
            <a:off x="6096000" y="5662262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diligencia</a:t>
            </a:r>
            <a:endParaRPr lang="es-CO" sz="1600" dirty="0"/>
          </a:p>
        </p:txBody>
      </p:sp>
      <p:pic>
        <p:nvPicPr>
          <p:cNvPr id="44" name="Gráfico 43" descr="Investigación contorno">
            <a:extLst>
              <a:ext uri="{FF2B5EF4-FFF2-40B4-BE49-F238E27FC236}">
                <a16:creationId xmlns:a16="http://schemas.microsoft.com/office/drawing/2014/main" id="{1B0D10D3-909B-87E3-1D96-D589AF069A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906662">
            <a:off x="6541335" y="5206628"/>
            <a:ext cx="604669" cy="604669"/>
          </a:xfrm>
          <a:prstGeom prst="rect">
            <a:avLst/>
          </a:prstGeom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55DB59C-BE94-C21A-088D-83B045731684}"/>
              </a:ext>
            </a:extLst>
          </p:cNvPr>
          <p:cNvSpPr/>
          <p:nvPr/>
        </p:nvSpPr>
        <p:spPr>
          <a:xfrm>
            <a:off x="7751458" y="4959658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5CFB126-38D0-52CF-784F-E8215C6B284E}"/>
              </a:ext>
            </a:extLst>
          </p:cNvPr>
          <p:cNvSpPr txBox="1"/>
          <p:nvPr/>
        </p:nvSpPr>
        <p:spPr>
          <a:xfrm>
            <a:off x="7751458" y="5701036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justicia</a:t>
            </a:r>
            <a:endParaRPr lang="es-CO" sz="1600" dirty="0"/>
          </a:p>
        </p:txBody>
      </p:sp>
      <p:pic>
        <p:nvPicPr>
          <p:cNvPr id="48" name="Gráfico 47" descr="Pesos desiguales contorno">
            <a:extLst>
              <a:ext uri="{FF2B5EF4-FFF2-40B4-BE49-F238E27FC236}">
                <a16:creationId xmlns:a16="http://schemas.microsoft.com/office/drawing/2014/main" id="{98DB8813-716B-9191-56CB-8806C10776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65858" y="5125708"/>
            <a:ext cx="666539" cy="666539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C47D47E3-CD3B-4DEC-1592-2C0774D5F897}"/>
              </a:ext>
            </a:extLst>
          </p:cNvPr>
          <p:cNvSpPr/>
          <p:nvPr/>
        </p:nvSpPr>
        <p:spPr>
          <a:xfrm>
            <a:off x="9409158" y="4959658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0" name="Gráfico 49" descr="Piezas de rompecabezas contorno">
            <a:extLst>
              <a:ext uri="{FF2B5EF4-FFF2-40B4-BE49-F238E27FC236}">
                <a16:creationId xmlns:a16="http://schemas.microsoft.com/office/drawing/2014/main" id="{F6C3F730-4A5D-F70A-E288-B79134A8BE4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823558" y="5125709"/>
            <a:ext cx="666538" cy="666538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97B38868-D326-92C9-FDFB-2D1EEFC0E0E5}"/>
              </a:ext>
            </a:extLst>
          </p:cNvPr>
          <p:cNvSpPr txBox="1"/>
          <p:nvPr/>
        </p:nvSpPr>
        <p:spPr>
          <a:xfrm>
            <a:off x="9409158" y="5701036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cooperación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78498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340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 descr="Cuidado contorno">
            <a:extLst>
              <a:ext uri="{FF2B5EF4-FFF2-40B4-BE49-F238E27FC236}">
                <a16:creationId xmlns:a16="http://schemas.microsoft.com/office/drawing/2014/main" id="{B4F79DC8-EDAA-DE38-45F1-2C9B9EFE9A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4223" y="1338164"/>
            <a:ext cx="1015892" cy="1015892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3471783"/>
            <a:ext cx="15858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Actúo siempre con fundamento en la verdad, cumpliendo mis deberes con transparencia y rectitud, y siempre favoreciendo el interés general.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3061163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Honestidad</a:t>
            </a:r>
            <a:endParaRPr lang="es-CO" sz="200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A1A1020-8125-E16D-CE47-679993D6D4D3}"/>
              </a:ext>
            </a:extLst>
          </p:cNvPr>
          <p:cNvSpPr/>
          <p:nvPr/>
        </p:nvSpPr>
        <p:spPr>
          <a:xfrm>
            <a:off x="4394575" y="1309241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 descr="Marca de insignia1 con relleno sólido">
            <a:extLst>
              <a:ext uri="{FF2B5EF4-FFF2-40B4-BE49-F238E27FC236}">
                <a16:creationId xmlns:a16="http://schemas.microsoft.com/office/drawing/2014/main" id="{9B09DF0C-3A7D-EFF0-E5D1-23A4D5A4D9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97748" y="1282737"/>
            <a:ext cx="425897" cy="425897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F6DD9BE-9D58-EBFA-5F92-E20CA6C7388C}"/>
              </a:ext>
            </a:extLst>
          </p:cNvPr>
          <p:cNvSpPr/>
          <p:nvPr/>
        </p:nvSpPr>
        <p:spPr>
          <a:xfrm>
            <a:off x="8767929" y="1295989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Gráfico 22" descr="Insignia de cruz con relleno sólido">
            <a:extLst>
              <a:ext uri="{FF2B5EF4-FFF2-40B4-BE49-F238E27FC236}">
                <a16:creationId xmlns:a16="http://schemas.microsoft.com/office/drawing/2014/main" id="{298BA8B9-783E-16FE-848B-C02C3642A2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98915" y="1263153"/>
            <a:ext cx="465064" cy="4650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771F3D-07EF-3BAF-797F-E5F02B19732E}"/>
              </a:ext>
            </a:extLst>
          </p:cNvPr>
          <p:cNvSpPr txBox="1"/>
          <p:nvPr/>
        </p:nvSpPr>
        <p:spPr>
          <a:xfrm>
            <a:off x="8175704" y="1335745"/>
            <a:ext cx="323343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le doy trato preferencial a personas cercanas para favorecerlos </a:t>
            </a:r>
            <a:r>
              <a:rPr lang="es-MX" sz="1300" dirty="0">
                <a:latin typeface="Nunito Light" pitchFamily="2" charset="0"/>
              </a:rPr>
              <a:t>en un proceso en igualdad de condiciones.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acepto, ni solicito incentivos, favores, ni ningún otro tipo de beneficio </a:t>
            </a:r>
            <a:r>
              <a:rPr lang="es-MX" sz="1300" dirty="0">
                <a:latin typeface="Nunito Light" pitchFamily="2" charset="0"/>
              </a:rPr>
              <a:t>a y/o de personas o grupos que estén interesados en un proceso de toma de decisiones.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uso recursos públicos para fines personales relacionados con mi familia, mis estudios y mis pasatiempos </a:t>
            </a:r>
            <a:r>
              <a:rPr lang="es-MX" sz="1300" dirty="0">
                <a:latin typeface="Nunito Light" pitchFamily="2" charset="0"/>
              </a:rPr>
              <a:t>(esto incluye el tiempo de mi jornada laboral, los elementos y bienes asignados para cumplir con mi labor, entre otros).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hago publica ni comparto información que mantiene reserva o carácter confidencial.</a:t>
            </a:r>
            <a:endParaRPr lang="es-CO" sz="1300" dirty="0">
              <a:latin typeface="Nunito Black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B500D1-AD64-BDDB-806C-D6E00A8304D8}"/>
              </a:ext>
            </a:extLst>
          </p:cNvPr>
          <p:cNvSpPr txBox="1"/>
          <p:nvPr/>
        </p:nvSpPr>
        <p:spPr>
          <a:xfrm>
            <a:off x="2747562" y="1348997"/>
            <a:ext cx="50810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Siempre digo la verdad, </a:t>
            </a:r>
            <a:r>
              <a:rPr lang="es-CO" sz="1300" dirty="0">
                <a:latin typeface="Nunito Light" pitchFamily="2" charset="0"/>
              </a:rPr>
              <a:t>incluso cuando cometo errores, porque es humano cometerlos, pero no es correcto esconderlos.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Cuando tengo dudas respecto a la aplicación de mis deberes busco orientación en las instancias pertinentes al interior de mi entidad. </a:t>
            </a:r>
            <a:r>
              <a:rPr lang="es-CO" sz="1300" dirty="0">
                <a:latin typeface="Nunito Light" pitchFamily="2" charset="0"/>
              </a:rPr>
              <a:t>Se vale no saberlo todo, y también se vale pedir ayuda.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Facilito el acceso a la información pública completa, </a:t>
            </a:r>
            <a:r>
              <a:rPr lang="es-CO" sz="1300" dirty="0">
                <a:latin typeface="Nunito Light" pitchFamily="2" charset="0"/>
              </a:rPr>
              <a:t>veraz, oportuna y comprensible a través de los medios destinados para ello.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Denuncio las faltas, delitos o violación de derechos </a:t>
            </a:r>
            <a:r>
              <a:rPr lang="es-CO" sz="1300" dirty="0">
                <a:latin typeface="Nunito Light" pitchFamily="2" charset="0"/>
              </a:rPr>
              <a:t>de los que tengo conocimiento en el ejercicio de mi cargo, siempre.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Apoyo y promuevo los espacios de participación </a:t>
            </a:r>
            <a:r>
              <a:rPr lang="es-CO" sz="1300" dirty="0">
                <a:latin typeface="Nunito Light" pitchFamily="2" charset="0"/>
              </a:rPr>
              <a:t/>
            </a:r>
            <a:br>
              <a:rPr lang="es-CO" sz="1300" dirty="0">
                <a:latin typeface="Nunito Light" pitchFamily="2" charset="0"/>
              </a:rPr>
            </a:br>
            <a:r>
              <a:rPr lang="es-CO" sz="1300" dirty="0">
                <a:latin typeface="Nunito Light" pitchFamily="2" charset="0"/>
              </a:rPr>
              <a:t>para que los ciudadanos hagan parte de la toma de decisiones que los afecten.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Informo sobre cualquier conflicto de interés </a:t>
            </a:r>
            <a:r>
              <a:rPr lang="es-MX" sz="1300" dirty="0">
                <a:latin typeface="Nunito Light" pitchFamily="2" charset="0"/>
              </a:rPr>
              <a:t>en el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que esté inmerso o del que tenga conocimiento.</a:t>
            </a:r>
            <a:endParaRPr lang="es-CO" sz="1300" dirty="0">
              <a:latin typeface="Nuni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6C3A81E-0E10-A1BF-C2F1-9292DDF97180}"/>
              </a:ext>
            </a:extLst>
          </p:cNvPr>
          <p:cNvSpPr/>
          <p:nvPr/>
        </p:nvSpPr>
        <p:spPr>
          <a:xfrm>
            <a:off x="1331926" y="101352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99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C8DFB03-376B-2C08-CB74-A53ECCEC0557}"/>
              </a:ext>
            </a:extLst>
          </p:cNvPr>
          <p:cNvSpPr/>
          <p:nvPr/>
        </p:nvSpPr>
        <p:spPr>
          <a:xfrm>
            <a:off x="507996" y="118902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4DE40F7-E224-2152-5FC0-17A2F7FD1970}"/>
              </a:ext>
            </a:extLst>
          </p:cNvPr>
          <p:cNvSpPr/>
          <p:nvPr/>
        </p:nvSpPr>
        <p:spPr>
          <a:xfrm>
            <a:off x="507996" y="627652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66B7DDF-C46B-99CE-FCA2-0C3BDF4B4500}"/>
              </a:ext>
            </a:extLst>
          </p:cNvPr>
          <p:cNvSpPr/>
          <p:nvPr/>
        </p:nvSpPr>
        <p:spPr>
          <a:xfrm>
            <a:off x="507995" y="250319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35C0ED-ABD8-FA84-5501-18F617A157AB}"/>
              </a:ext>
            </a:extLst>
          </p:cNvPr>
          <p:cNvSpPr txBox="1"/>
          <p:nvPr/>
        </p:nvSpPr>
        <p:spPr>
          <a:xfrm>
            <a:off x="507996" y="2924721"/>
            <a:ext cx="193295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Reconozco, valoro y trato de manera digna a todas las personas, con sus virtudes y defectos, sin importar el origen, la raza, la religión, la edad, la orientación sexual, su estado de salud, su labor, su procedencia, títulos, que tengan una discapacidad o por cualquier otra condición.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CA29C6-F4C8-91CA-910D-AA537C78FC96}"/>
              </a:ext>
            </a:extLst>
          </p:cNvPr>
          <p:cNvSpPr txBox="1"/>
          <p:nvPr/>
        </p:nvSpPr>
        <p:spPr>
          <a:xfrm>
            <a:off x="507996" y="2580871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Respeto</a:t>
            </a:r>
            <a:endParaRPr lang="es-CO" sz="2000" dirty="0"/>
          </a:p>
        </p:txBody>
      </p:sp>
      <p:pic>
        <p:nvPicPr>
          <p:cNvPr id="2" name="Gráfico 1" descr="Manos aplaudiendo contorno">
            <a:extLst>
              <a:ext uri="{FF2B5EF4-FFF2-40B4-BE49-F238E27FC236}">
                <a16:creationId xmlns:a16="http://schemas.microsoft.com/office/drawing/2014/main" id="{7221BC20-2743-A7C7-504E-B4942A1F95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113" y="1408884"/>
            <a:ext cx="988861" cy="98886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DE33007-2D2C-C636-0A35-6CA8C6C86500}"/>
              </a:ext>
            </a:extLst>
          </p:cNvPr>
          <p:cNvSpPr/>
          <p:nvPr/>
        </p:nvSpPr>
        <p:spPr>
          <a:xfrm>
            <a:off x="4273049" y="2090446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5" descr="Marca de insignia1 con relleno sólido">
            <a:extLst>
              <a:ext uri="{FF2B5EF4-FFF2-40B4-BE49-F238E27FC236}">
                <a16:creationId xmlns:a16="http://schemas.microsoft.com/office/drawing/2014/main" id="{7F29CB0D-3A8F-147F-A924-EA041EC877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8722" y="2090446"/>
            <a:ext cx="425897" cy="425897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CCF8D8-A1BC-7B71-27ED-75907A88B926}"/>
              </a:ext>
            </a:extLst>
          </p:cNvPr>
          <p:cNvSpPr/>
          <p:nvPr/>
        </p:nvSpPr>
        <p:spPr>
          <a:xfrm>
            <a:off x="8337392" y="2090446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Gráfico 7" descr="Insignia de cruz con relleno sólido">
            <a:extLst>
              <a:ext uri="{FF2B5EF4-FFF2-40B4-BE49-F238E27FC236}">
                <a16:creationId xmlns:a16="http://schemas.microsoft.com/office/drawing/2014/main" id="{E7E6720F-B26D-0EB1-5BA2-14979E44AFE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32715" y="2090446"/>
            <a:ext cx="465064" cy="4650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B500D1-AD64-BDDB-806C-D6E00A8304D8}"/>
              </a:ext>
            </a:extLst>
          </p:cNvPr>
          <p:cNvSpPr txBox="1"/>
          <p:nvPr/>
        </p:nvSpPr>
        <p:spPr>
          <a:xfrm>
            <a:off x="3370901" y="2140727"/>
            <a:ext cx="348550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Atiendo con amabilidad, igualdad y equidad a todas las personas </a:t>
            </a:r>
            <a:r>
              <a:rPr lang="es-MX" sz="1300" dirty="0">
                <a:latin typeface="Nunito Light" pitchFamily="2" charset="0"/>
              </a:rPr>
              <a:t>en cualquier situación a través de mis palabras, gestos y actitudes, sin importar su condición social, económica, religiosa, étnica o de cualquier otro orden. Soy amable todos los días, esa es la clave, siempre.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Estoy abierto al diálogo y a la comprensión a pesar de perspectivas y opiniones distintas a las mías. </a:t>
            </a:r>
            <a:r>
              <a:rPr lang="es-MX" sz="1300" dirty="0">
                <a:latin typeface="Nunito Light" pitchFamily="2" charset="0"/>
              </a:rPr>
              <a:t>No hay nada que no se pueda solucionar hablando y escuchando al otro.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71F3D-07EF-3BAF-797F-E5F02B19732E}"/>
              </a:ext>
            </a:extLst>
          </p:cNvPr>
          <p:cNvSpPr txBox="1"/>
          <p:nvPr/>
        </p:nvSpPr>
        <p:spPr>
          <a:xfrm>
            <a:off x="7463383" y="2120005"/>
            <a:ext cx="3883504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baso mis decisiones en presunciones </a:t>
            </a:r>
            <a:r>
              <a:rPr lang="es-MX" sz="1300" i="1" dirty="0">
                <a:latin typeface="Nunito Light" pitchFamily="2" charset="0"/>
              </a:rPr>
              <a:t>(es madre o padre cabeza de familia, no va a tener tiempo para asumir la coordinación}, </a:t>
            </a:r>
            <a:r>
              <a:rPr lang="es-MX" sz="1300" dirty="0">
                <a:latin typeface="Nunito Black" pitchFamily="2" charset="0"/>
              </a:rPr>
              <a:t>estereotipos </a:t>
            </a:r>
            <a:r>
              <a:rPr lang="es-MX" sz="1300" i="1" dirty="0">
                <a:latin typeface="Nunito Light" pitchFamily="2" charset="0"/>
              </a:rPr>
              <a:t>(los jóvenes no saben de nada, los adultos mayores son muy poco productivos),</a:t>
            </a:r>
            <a:r>
              <a:rPr lang="es-MX" sz="1300" dirty="0">
                <a:latin typeface="Nunito Black" pitchFamily="2" charset="0"/>
              </a:rPr>
              <a:t> o prejuicios </a:t>
            </a:r>
            <a:r>
              <a:rPr lang="es-MX" sz="1300" i="1" dirty="0">
                <a:latin typeface="Nunito Light" pitchFamily="2" charset="0"/>
              </a:rPr>
              <a:t>(las mujeres son muy emocionales, los hombres son los que deben proveer a sus familias, las personas atractivas son antipáticas). </a:t>
            </a:r>
            <a:br>
              <a:rPr lang="es-MX" sz="1300" i="1" dirty="0">
                <a:latin typeface="Nunito Light" pitchFamily="2" charset="0"/>
              </a:rPr>
            </a:br>
            <a:endParaRPr lang="es-MX" sz="1300" i="1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agredo, discrimino, ignoro o maltrato de ninguna </a:t>
            </a:r>
            <a:r>
              <a:rPr lang="es-MX" sz="1300" dirty="0">
                <a:latin typeface="Nunito Light" pitchFamily="2" charset="0"/>
              </a:rPr>
              <a:t>manera a los ciudadanos ni a otros servidores públicos en ninguna circunstancia.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contribuyo ni fomento el mantenimiento de estereotipos ni de prejuicios.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7241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1543</Words>
  <Application>Microsoft Office PowerPoint</Application>
  <PresentationFormat>Panorámica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Nunito Black</vt:lpstr>
      <vt:lpstr>Nunito Light</vt:lpstr>
      <vt:lpstr>Nunito Medium</vt:lpstr>
      <vt:lpstr>Verdana</vt:lpstr>
      <vt:lpstr>Diseño personalizado</vt:lpstr>
      <vt:lpstr>Presentación de PowerPoint</vt:lpstr>
      <vt:lpstr>Código de integridad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Hector Eduardo Vanegas Gamez</cp:lastModifiedBy>
  <cp:revision>40</cp:revision>
  <dcterms:created xsi:type="dcterms:W3CDTF">2023-05-08T00:34:42Z</dcterms:created>
  <dcterms:modified xsi:type="dcterms:W3CDTF">2023-07-05T00:37:31Z</dcterms:modified>
</cp:coreProperties>
</file>