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9" r:id="rId2"/>
    <p:sldId id="421" r:id="rId3"/>
    <p:sldId id="414" r:id="rId4"/>
    <p:sldId id="264" r:id="rId5"/>
    <p:sldId id="415" r:id="rId6"/>
    <p:sldId id="416" r:id="rId7"/>
    <p:sldId id="418" r:id="rId8"/>
    <p:sldId id="419" r:id="rId9"/>
    <p:sldId id="423" r:id="rId10"/>
    <p:sldId id="282" r:id="rId11"/>
    <p:sldId id="263" r:id="rId12"/>
    <p:sldId id="431" r:id="rId13"/>
    <p:sldId id="432" r:id="rId14"/>
    <p:sldId id="429" r:id="rId15"/>
    <p:sldId id="430" r:id="rId16"/>
    <p:sldId id="433" r:id="rId17"/>
    <p:sldId id="426" r:id="rId18"/>
    <p:sldId id="427" r:id="rId19"/>
  </p:sldIdLst>
  <p:sldSz cx="12192000" cy="6858000"/>
  <p:notesSz cx="700405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677"/>
    <a:srgbClr val="EB6608"/>
    <a:srgbClr val="003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0"/>
    <p:restoredTop sz="94687"/>
  </p:normalViewPr>
  <p:slideViewPr>
    <p:cSldViewPr snapToGrid="0" snapToObjects="1">
      <p:cViewPr varScale="1">
        <p:scale>
          <a:sx n="111" d="100"/>
          <a:sy n="111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amirez\Documents\ANI%20Talento%20Humano\PLANTA%20DE%20PERSONAL%20AN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amirez\Documents\ANI%20Talento%20Humano\PLANTA%20DE%20PERSONAL%20AN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amirez\Documents\ANI%20Talento%20Humano\PLANTA%20DE%20PERSONAL%20AN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amirez\Documents\ANI%20Talento%20Humano\PLANTA%20DE%20PERSONAL%20AN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amirez\Documents\ANI%20Talento%20Humano\PLANTA%20DE%20PERSONAL%20AN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400" b="1">
                <a:solidFill>
                  <a:sysClr val="windowText" lastClr="000000"/>
                </a:solidFill>
              </a:rPr>
              <a:t>GENERO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40F-49EF-8B8E-C389F1A98F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40F-49EF-8B8E-C389F1A98FB8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2CE4E9-3778-4697-A2FD-49A6B673BFCD}" type="CATEGORYNAME">
                      <a:rPr lang="en-US"/>
                      <a:pPr>
                        <a:defRPr/>
                      </a:pPr>
                      <a:t>[NOMBRE DE CATEGORÍA]</a:t>
                    </a:fld>
                    <a:r>
                      <a:rPr lang="en-US" baseline="0"/>
                      <a:t>; </a:t>
                    </a:r>
                    <a:fld id="{2D31EB2F-BD2B-47F8-9C12-5B2979D61B65}" type="VALUE">
                      <a:rPr lang="en-US" baseline="0"/>
                      <a:pPr>
                        <a:defRPr/>
                      </a:pPr>
                      <a:t>[VALOR]</a:t>
                    </a:fld>
                    <a:r>
                      <a:rPr lang="en-US" baseline="0"/>
                      <a:t>: </a:t>
                    </a:r>
                    <a:fld id="{09A06AA9-8D9A-45F2-9C77-60B626D8F942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40F-49EF-8B8E-C389F1A98FB8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CD4415-8EB8-4088-B907-32F4A9DC30B2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; 134: </a:t>
                    </a:r>
                    <a:fld id="{FD25DF31-11EF-4F3F-839C-8B32553FA227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40F-49EF-8B8E-C389F1A98FB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Hoja1!$A$3:$A$4</c:f>
              <c:strCache>
                <c:ptCount val="2"/>
                <c:pt idx="0">
                  <c:v>MASCULINO</c:v>
                </c:pt>
                <c:pt idx="1">
                  <c:v>FEMENINO</c:v>
                </c:pt>
              </c:strCache>
            </c:strRef>
          </c:cat>
          <c:val>
            <c:numRef>
              <c:f>Hoja1!$B$3:$B$4</c:f>
              <c:numCache>
                <c:formatCode>General</c:formatCode>
                <c:ptCount val="2"/>
                <c:pt idx="0">
                  <c:v>108</c:v>
                </c:pt>
                <c:pt idx="1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0F-49EF-8B8E-C389F1A98FB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400" b="1">
                <a:solidFill>
                  <a:sysClr val="windowText" lastClr="000000"/>
                </a:solidFill>
              </a:rPr>
              <a:t>edad funcionarios de planta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52E-4227-8C08-D58488EFCB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52E-4227-8C08-D58488EFCB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52E-4227-8C08-D58488EFCB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52E-4227-8C08-D58488EFCB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652E-4227-8C08-D58488EFCB24}"/>
              </c:ext>
            </c:extLst>
          </c:dPt>
          <c:dLbls>
            <c:dLbl>
              <c:idx val="0"/>
              <c:layout>
                <c:manualLayout>
                  <c:x val="1.061570947795611E-2"/>
                  <c:y val="-2.87425113561838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D6C217F-8AA9-44CA-8305-2EB96014972A}" type="CATEGORYNAME">
                      <a:rPr lang="en-US"/>
                      <a:pPr>
                        <a:defRPr/>
                      </a:pPr>
                      <a:t>[NOMBRE DE CATEGORÍA]</a:t>
                    </a:fld>
                    <a:r>
                      <a:rPr lang="en-US" baseline="0"/>
                      <a:t>; </a:t>
                    </a:r>
                    <a:fld id="{FF61CDD4-AF15-4542-B76F-E7C5DEA445C4}" type="VALUE">
                      <a:rPr lang="en-US" baseline="0"/>
                      <a:pPr>
                        <a:defRPr/>
                      </a:pPr>
                      <a:t>[VALOR]</a:t>
                    </a:fld>
                    <a:r>
                      <a:rPr lang="en-US" baseline="0"/>
                      <a:t>: </a:t>
                    </a:r>
                    <a:fld id="{5DE1A965-0C92-4CBB-BC4E-58EC1D6426D0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52E-4227-8C08-D58488EFCB24}"/>
                </c:ext>
              </c:extLst>
            </c:dLbl>
            <c:dLbl>
              <c:idx val="1"/>
              <c:layout>
                <c:manualLayout>
                  <c:x val="-5.0955405494189698E-2"/>
                  <c:y val="0.20439119186619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40F6C8-AC11-44C2-B310-07C974382DE8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; </a:t>
                    </a:r>
                    <a:fld id="{3B6ECC56-223E-4C7C-8C37-0C08291ACCE7}" type="VALU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en-US" baseline="0"/>
                      <a:t>: </a:t>
                    </a:r>
                    <a:fld id="{6434B1CC-E1B2-415E-BC8B-9B9B97882E86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52E-4227-8C08-D58488EFCB24}"/>
                </c:ext>
              </c:extLst>
            </c:dLbl>
            <c:dLbl>
              <c:idx val="2"/>
              <c:layout>
                <c:manualLayout>
                  <c:x val="0"/>
                  <c:y val="8.6227534068551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B377028-6E5B-4EC1-8A84-9ED0C0013DFC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; </a:t>
                    </a:r>
                    <a:fld id="{A4087365-83CD-47EF-A32C-D33ECAC966D4}" type="VALU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en-US" baseline="0"/>
                      <a:t>: </a:t>
                    </a:r>
                    <a:fld id="{EED253B2-5EDF-4073-B53C-24C455EABB20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52E-4227-8C08-D58488EFCB24}"/>
                </c:ext>
              </c:extLst>
            </c:dLbl>
            <c:dLbl>
              <c:idx val="3"/>
              <c:layout>
                <c:manualLayout>
                  <c:x val="-7.2186824450102091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6E6A48A-26DC-4D79-A21A-E22B72B31E91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; </a:t>
                    </a:r>
                    <a:fld id="{F16D8044-BCF7-4B15-8CB6-C3976157D81B}" type="VALU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en-US" baseline="0"/>
                      <a:t>: </a:t>
                    </a:r>
                    <a:fld id="{36782D17-3082-4FC2-8964-089687292834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52E-4227-8C08-D58488EFCB24}"/>
                </c:ext>
              </c:extLst>
            </c:dLbl>
            <c:dLbl>
              <c:idx val="4"/>
              <c:layout>
                <c:manualLayout>
                  <c:x val="-4.0339696016233509E-2"/>
                  <c:y val="-3.19361237290931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pt-BR"/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endParaRPr lang="pt-BR"/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fld id="{4AE832B9-C1E5-46CF-A967-3A1A819546B7}" type="CATEGORYNAME">
                      <a:rPr lang="pt-BR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pt-BR" baseline="0"/>
                      <a:t>; </a:t>
                    </a:r>
                    <a:fld id="{6A5A9448-DDCB-4089-85A1-EFFD0E09F5AD}" type="VALUE">
                      <a:rPr lang="pt-BR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pt-BR" baseline="0"/>
                      <a:t>: </a:t>
                    </a:r>
                    <a:fld id="{A5851362-6683-4C2D-ADCD-50F34708FEB2}" type="PERCENTAGE">
                      <a:rPr lang="pt-BR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pt-BR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52E-4227-8C08-D58488EFCB2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Hoja1!$A$21:$A$25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51-60</c:v>
                </c:pt>
                <c:pt idx="4">
                  <c:v>MAS DE 60</c:v>
                </c:pt>
              </c:strCache>
            </c:strRef>
          </c:cat>
          <c:val>
            <c:numRef>
              <c:f>Hoja1!$B$21:$B$25</c:f>
              <c:numCache>
                <c:formatCode>General</c:formatCode>
                <c:ptCount val="5"/>
                <c:pt idx="0">
                  <c:v>20</c:v>
                </c:pt>
                <c:pt idx="1">
                  <c:v>108</c:v>
                </c:pt>
                <c:pt idx="2">
                  <c:v>71</c:v>
                </c:pt>
                <c:pt idx="3">
                  <c:v>35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2E-4227-8C08-D58488EFCB2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400" b="1">
                <a:solidFill>
                  <a:sysClr val="windowText" lastClr="000000"/>
                </a:solidFill>
              </a:rPr>
              <a:t>DISTRIBUCION DE LOS CARGOS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A17-4823-8508-AC3479F14D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A17-4823-8508-AC3479F14D75}"/>
              </c:ext>
            </c:extLst>
          </c:dPt>
          <c:dLbls>
            <c:dLbl>
              <c:idx val="0"/>
              <c:layout>
                <c:manualLayout>
                  <c:x val="8.3333333333332309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1252384-236C-4BBC-B89E-3FDE394D3681}" type="CATEGORYNAME">
                      <a:rPr lang="en-US"/>
                      <a:pPr>
                        <a:defRPr/>
                      </a:pPr>
                      <a:t>[NOMBRE DE CATEGORÍA]</a:t>
                    </a:fld>
                    <a:r>
                      <a:rPr lang="en-US" baseline="0"/>
                      <a:t>: </a:t>
                    </a:r>
                    <a:fld id="{563876E4-705B-4AD8-8101-8FF9EF9D2D24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17-4823-8508-AC3479F14D75}"/>
                </c:ext>
              </c:extLst>
            </c:dLbl>
            <c:dLbl>
              <c:idx val="1"/>
              <c:layout>
                <c:manualLayout>
                  <c:x val="-1.6666666666666666E-2"/>
                  <c:y val="-6.94444444444444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DD47433-BAFC-436E-A2D1-E3C4C9FFF0F8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: </a:t>
                    </a:r>
                    <a:fld id="{AFCE9CFE-8365-4102-B4BA-62C8CF1792EC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7-4823-8508-AC3479F14D7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'ESTRUCTURA PLANTA'!$A$4:$A$5</c:f>
              <c:strCache>
                <c:ptCount val="2"/>
                <c:pt idx="0">
                  <c:v>Carrera Administrativa</c:v>
                </c:pt>
                <c:pt idx="1">
                  <c:v>LNR</c:v>
                </c:pt>
              </c:strCache>
            </c:strRef>
          </c:cat>
          <c:val>
            <c:numRef>
              <c:f>'ESTRUCTURA PLANTA'!$B$4:$B$5</c:f>
              <c:numCache>
                <c:formatCode>General</c:formatCode>
                <c:ptCount val="2"/>
                <c:pt idx="0">
                  <c:v>175</c:v>
                </c:pt>
                <c:pt idx="1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17-4823-8508-AC3479F14D7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distribucion</a:t>
            </a:r>
            <a:r>
              <a:rPr lang="es-CO" baseline="0"/>
              <a:t> cargos de carrera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EFA-426F-B0A4-C9957A98ED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EFA-426F-B0A4-C9957A98ED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EFA-426F-B0A4-C9957A98EDD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87BFCC5-3028-4257-9A6B-EFEC2E6A42F4}" type="CATEGORYNAME">
                      <a:rPr lang="en-US"/>
                      <a:pPr>
                        <a:defRPr/>
                      </a:pPr>
                      <a:t>[NOMBRE DE CATEGORÍA]</a:t>
                    </a:fld>
                    <a:r>
                      <a:rPr lang="en-US" baseline="0"/>
                      <a:t>: </a:t>
                    </a:r>
                    <a:fld id="{F2B129E7-8718-4493-95F6-1EA64EA79632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EFA-426F-B0A4-C9957A98EDDD}"/>
                </c:ext>
              </c:extLst>
            </c:dLbl>
            <c:dLbl>
              <c:idx val="1"/>
              <c:layout>
                <c:manualLayout>
                  <c:x val="0"/>
                  <c:y val="-0.106436205742023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935570-1BF2-40C5-9D01-1CE43D87FC52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: </a:t>
                    </a:r>
                    <a:fld id="{7587C675-97B5-4B31-8A01-CACBAD1C7943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EFA-426F-B0A4-C9957A98EDD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475EDE3-CBCD-4281-83E5-2E45C525B445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:  </a:t>
                    </a:r>
                    <a:fld id="{AA598C85-BB95-4EF7-848B-9A0E75FC8FE2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EFA-426F-B0A4-C9957A98EDD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'ESTRUCTURA PLANTA'!$A$17:$A$19</c:f>
              <c:strCache>
                <c:ptCount val="3"/>
                <c:pt idx="0">
                  <c:v>ASESOR</c:v>
                </c:pt>
                <c:pt idx="1">
                  <c:v>PROFESIONAL</c:v>
                </c:pt>
                <c:pt idx="2">
                  <c:v>TECNICO</c:v>
                </c:pt>
              </c:strCache>
            </c:strRef>
          </c:cat>
          <c:val>
            <c:numRef>
              <c:f>'ESTRUCTURA PLANTA'!$G$17:$G$19</c:f>
              <c:numCache>
                <c:formatCode>General</c:formatCode>
                <c:ptCount val="3"/>
                <c:pt idx="0">
                  <c:v>115</c:v>
                </c:pt>
                <c:pt idx="1">
                  <c:v>41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FA-426F-B0A4-C9957A98EDD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CARGOS DE CARRERA ADMINISTRATIVA</a:t>
            </a:r>
          </a:p>
        </c:rich>
      </c:tx>
      <c:layout>
        <c:manualLayout>
          <c:xMode val="edge"/>
          <c:yMode val="edge"/>
          <c:x val="0.18730774463900399"/>
          <c:y val="3.30749300168988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2A7-47F6-9C8B-47035E25EA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2A7-47F6-9C8B-47035E25EA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2A7-47F6-9C8B-47035E25EA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2A7-47F6-9C8B-47035E25EAA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D2A7-47F6-9C8B-47035E25EAAB}"/>
              </c:ext>
            </c:extLst>
          </c:dPt>
          <c:dLbls>
            <c:dLbl>
              <c:idx val="0"/>
              <c:layout>
                <c:manualLayout>
                  <c:x val="-0.13504391044706096"/>
                  <c:y val="-1.447318413761904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69537261809206"/>
                      <c:h val="0.113322978970399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2A7-47F6-9C8B-47035E25EAAB}"/>
                </c:ext>
              </c:extLst>
            </c:dLbl>
            <c:dLbl>
              <c:idx val="1"/>
              <c:layout>
                <c:manualLayout>
                  <c:x val="-9.1294713976514163E-17"/>
                  <c:y val="-7.441859253802234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A7-47F6-9C8B-47035E25EAAB}"/>
                </c:ext>
              </c:extLst>
            </c:dLbl>
            <c:dLbl>
              <c:idx val="2"/>
              <c:layout>
                <c:manualLayout>
                  <c:x val="7.3417859362606613E-2"/>
                  <c:y val="5.126233131368981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95971345927816"/>
                      <c:h val="0.1076484527662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2A7-47F6-9C8B-47035E25EAAB}"/>
                </c:ext>
              </c:extLst>
            </c:dLbl>
            <c:dLbl>
              <c:idx val="3"/>
              <c:layout>
                <c:manualLayout>
                  <c:x val="-3.9963665580689922E-2"/>
                  <c:y val="3.92734231179448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B0DB808-2C90-41AD-A0C9-3A9CA5083AF1}" type="CATEGORYNAME">
                      <a:rPr lang="en-US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; </a:t>
                    </a:r>
                    <a:fld id="{6C1AD929-0E88-4B27-84DF-EB4A7AFB33A5}" type="VALUE">
                      <a:rPr lang="en-US" baseline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en-US" baseline="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; </a:t>
                    </a:r>
                    <a:fld id="{413BF09C-9723-4341-8553-3ECCE3E4ADEF}" type="PERCENTAGE">
                      <a:rPr lang="en-US" baseline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 dirty="0">
                      <a:solidFill>
                        <a:schemeClr val="accent5">
                          <a:lumMod val="75000"/>
                        </a:schemeClr>
                      </a:solidFill>
                    </a:endParaRP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45904263038915"/>
                      <c:h val="0.107648452766286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2A7-47F6-9C8B-47035E25EAAB}"/>
                </c:ext>
              </c:extLst>
            </c:dLbl>
            <c:dLbl>
              <c:idx val="4"/>
              <c:layout>
                <c:manualLayout>
                  <c:x val="-0.19172111410376505"/>
                  <c:y val="-2.48061975126741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A7-47F6-9C8B-47035E25EAAB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'ESTRUCTURA PLANTA'!$B$15:$F$15</c:f>
              <c:strCache>
                <c:ptCount val="5"/>
                <c:pt idx="0">
                  <c:v>ENCARGO</c:v>
                </c:pt>
                <c:pt idx="1">
                  <c:v>COMISION</c:v>
                </c:pt>
                <c:pt idx="2">
                  <c:v>PROPIEDAD</c:v>
                </c:pt>
                <c:pt idx="3">
                  <c:v>PROVISIONALIDAD</c:v>
                </c:pt>
                <c:pt idx="4">
                  <c:v>VACANTE</c:v>
                </c:pt>
              </c:strCache>
            </c:strRef>
          </c:cat>
          <c:val>
            <c:numRef>
              <c:f>'ESTRUCTURA PLANTA'!$B$16:$F$16</c:f>
              <c:numCache>
                <c:formatCode>General</c:formatCode>
                <c:ptCount val="5"/>
                <c:pt idx="0">
                  <c:v>18</c:v>
                </c:pt>
                <c:pt idx="1">
                  <c:v>3</c:v>
                </c:pt>
                <c:pt idx="2">
                  <c:v>1</c:v>
                </c:pt>
                <c:pt idx="3">
                  <c:v>152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2A7-47F6-9C8B-47035E25EAA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distribución de los cargos de lnr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923473455078508E-2"/>
          <c:y val="0.21954957419380203"/>
          <c:w val="0.75730592188748913"/>
          <c:h val="0.6296755551697081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3AC-4DEE-82BE-A1B0488407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3AC-4DEE-82BE-A1B048840733}"/>
              </c:ext>
            </c:extLst>
          </c:dPt>
          <c:dLbls>
            <c:dLbl>
              <c:idx val="0"/>
              <c:layout>
                <c:manualLayout>
                  <c:x val="0.1750000000000001"/>
                  <c:y val="2.31481481481481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95FAAAC-2499-4CCD-94C0-256CB27A36D7}" type="CATEGORYNAME">
                      <a:rPr lang="en-US" sz="110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[NOMBRE DE CATEGORÍA]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: </a:t>
                    </a:r>
                    <a:fld id="{F9D2DAD2-69E8-46EE-8F53-B21EABA71870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[PORCENTAJE]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22222222222223"/>
                      <c:h val="0.126898148148148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3AC-4DEE-82BE-A1B048840733}"/>
                </c:ext>
              </c:extLst>
            </c:dLbl>
            <c:dLbl>
              <c:idx val="1"/>
              <c:layout>
                <c:manualLayout>
                  <c:x val="-6.1111111111111123E-2"/>
                  <c:y val="-2.31481481481481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D081E32-73E3-4015-9AB8-E91A10050583}" type="CATEGORYNAME">
                      <a:rPr lang="en-US" sz="11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[NOMBRE DE CATEGORÍA]</a:t>
                    </a:fld>
                    <a:r>
                      <a:rPr lang="en-US" sz="1100" baseline="0" dirty="0">
                        <a:solidFill>
                          <a:schemeClr val="tx1"/>
                        </a:solidFill>
                      </a:rPr>
                      <a:t>: </a:t>
                    </a:r>
                    <a:fld id="{7044EBF2-39C2-4AEC-A619-760379863859}" type="PERCENTAGE">
                      <a:rPr lang="en-US" sz="11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[PORCENTAJE]</a:t>
                    </a:fld>
                    <a:endParaRPr lang="en-US" sz="11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7360017497813"/>
                      <c:h val="0.126898148148148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3AC-4DEE-82BE-A1B04884073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'ESTRUCTURA PLANTA'!$A$21:$A$22</c:f>
              <c:strCache>
                <c:ptCount val="2"/>
                <c:pt idx="0">
                  <c:v>DIRECTIVO</c:v>
                </c:pt>
                <c:pt idx="1">
                  <c:v>ASESOR</c:v>
                </c:pt>
              </c:strCache>
            </c:strRef>
          </c:cat>
          <c:val>
            <c:numRef>
              <c:f>'ESTRUCTURA PLANTA'!$G$21:$G$22</c:f>
              <c:numCache>
                <c:formatCode>General</c:formatCode>
                <c:ptCount val="2"/>
                <c:pt idx="0">
                  <c:v>7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AC-4DEE-82BE-A1B04884073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400"/>
              <a:t>LIBRE NOMBRAMIENTO Y REMOCION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B9E4-4E9D-BC22-327EA4E688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B9E4-4E9D-BC22-327EA4E6881D}"/>
              </c:ext>
            </c:extLst>
          </c:dPt>
          <c:dLbls>
            <c:dLbl>
              <c:idx val="0"/>
              <c:layout>
                <c:manualLayout>
                  <c:x val="3.0031432982355985E-2"/>
                  <c:y val="-6.909049167949319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E631350-8635-4257-93A1-3BF74D574B30}" type="CATEGORYNAME">
                      <a:rPr lang="en-US" sz="110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[NOMBRE DE CATEGORÍA]</a:t>
                    </a:fld>
                    <a:r>
                      <a:rPr lang="en-US" sz="1100" baseline="0" dirty="0">
                        <a:solidFill>
                          <a:schemeClr val="tx1"/>
                        </a:solidFill>
                      </a:rPr>
                      <a:t>; </a:t>
                    </a:r>
                    <a:fld id="{CC707E14-0527-477E-A095-54C68999CE2E}" type="VALUE">
                      <a:rPr lang="en-US" sz="1100" baseline="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[VALOR]</a:t>
                    </a:fld>
                    <a:r>
                      <a:rPr lang="en-US" sz="1100" baseline="0" dirty="0">
                        <a:solidFill>
                          <a:schemeClr val="tx1"/>
                        </a:solidFill>
                      </a:rPr>
                      <a:t>; </a:t>
                    </a:r>
                    <a:fld id="{C1CE82CC-3AFD-41E1-810E-0D59CBE22709}" type="PERCENTAGE">
                      <a:rPr lang="en-US" sz="1100" baseline="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[PORCENTAJE]</a:t>
                    </a:fld>
                    <a:endParaRPr lang="en-US" sz="11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02597560243131"/>
                      <c:h val="0.103152104077481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9E4-4E9D-BC22-327EA4E6881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003943-44C8-4631-B7AC-EDBCB863F996}" type="CATEGORYNAME">
                      <a:rPr lang="en-US" sz="11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sz="1100" baseline="0" dirty="0">
                        <a:solidFill>
                          <a:schemeClr val="tx1"/>
                        </a:solidFill>
                      </a:rPr>
                      <a:t>; </a:t>
                    </a:r>
                    <a:fld id="{ACCAB0DE-6083-43DE-B044-03E7BC332273}" type="VALUE">
                      <a:rPr lang="en-US" sz="11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en-US" sz="1100" baseline="0" dirty="0">
                        <a:solidFill>
                          <a:schemeClr val="tx1"/>
                        </a:solidFill>
                      </a:rPr>
                      <a:t>; </a:t>
                    </a:r>
                    <a:fld id="{EEFD2207-F809-4CE8-B309-A9F0B2D0A37D}" type="PERCENTAGE">
                      <a:rPr lang="en-US" sz="11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sz="11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9E4-4E9D-BC22-327EA4E6881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'ESTRUCTURA PLANTA'!$B$77:$C$77</c:f>
              <c:strCache>
                <c:ptCount val="2"/>
                <c:pt idx="0">
                  <c:v>PROPIEDAD</c:v>
                </c:pt>
                <c:pt idx="1">
                  <c:v>VACANTE</c:v>
                </c:pt>
              </c:strCache>
            </c:strRef>
          </c:cat>
          <c:val>
            <c:numRef>
              <c:f>'ESTRUCTURA PLANTA'!$B$78:$C$78</c:f>
              <c:numCache>
                <c:formatCode>General</c:formatCode>
                <c:ptCount val="2"/>
                <c:pt idx="0">
                  <c:v>63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E4-4E9D-BC22-327EA4E6881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CUMPLIMIENTO PQRS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CUMPLE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Hoja1!$B$1:$F$1</c:f>
              <c:strCache>
                <c:ptCount val="3"/>
                <c:pt idx="0">
                  <c:v>1ER TRIM 2018</c:v>
                </c:pt>
                <c:pt idx="1">
                  <c:v>2DO TRIM 2018</c:v>
                </c:pt>
                <c:pt idx="2">
                  <c:v>3ER TRIM 2018</c:v>
                </c:pt>
              </c:strCache>
            </c:strRef>
          </c:cat>
          <c:val>
            <c:numRef>
              <c:f>Hoja1!$B$2:$F$2</c:f>
              <c:numCache>
                <c:formatCode>General</c:formatCode>
                <c:ptCount val="3"/>
                <c:pt idx="0">
                  <c:v>839</c:v>
                </c:pt>
                <c:pt idx="1">
                  <c:v>1174</c:v>
                </c:pt>
                <c:pt idx="2">
                  <c:v>1029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4E-4EA4-9A55-3B8237119400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CUMPLE / FUERA DE PLAZO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Hoja1!$B$1:$F$1</c:f>
              <c:strCache>
                <c:ptCount val="3"/>
                <c:pt idx="0">
                  <c:v>1ER TRIM 2018</c:v>
                </c:pt>
                <c:pt idx="1">
                  <c:v>2DO TRIM 2018</c:v>
                </c:pt>
                <c:pt idx="2">
                  <c:v>3ER TRIM 2018</c:v>
                </c:pt>
              </c:strCache>
            </c:strRef>
          </c:cat>
          <c:val>
            <c:numRef>
              <c:f>Hoja1!$B$3:$F$3</c:f>
              <c:numCache>
                <c:formatCode>General</c:formatCode>
                <c:ptCount val="3"/>
                <c:pt idx="0">
                  <c:v>134</c:v>
                </c:pt>
                <c:pt idx="1">
                  <c:v>175</c:v>
                </c:pt>
                <c:pt idx="2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4E-4EA4-9A55-3B8237119400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EN TÉRMINO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Hoja1!$B$1:$F$1</c:f>
              <c:strCache>
                <c:ptCount val="3"/>
                <c:pt idx="0">
                  <c:v>1ER TRIM 2018</c:v>
                </c:pt>
                <c:pt idx="1">
                  <c:v>2DO TRIM 2018</c:v>
                </c:pt>
                <c:pt idx="2">
                  <c:v>3ER TRIM 2018</c:v>
                </c:pt>
              </c:strCache>
            </c:strRef>
          </c:cat>
          <c:val>
            <c:numRef>
              <c:f>Hoja1!$B$4:$F$4</c:f>
              <c:numCache>
                <c:formatCode>General</c:formatCode>
                <c:ptCount val="3"/>
                <c:pt idx="0">
                  <c:v>147</c:v>
                </c:pt>
                <c:pt idx="1">
                  <c:v>90</c:v>
                </c:pt>
                <c:pt idx="2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4E-4EA4-9A55-3B8237119400}"/>
            </c:ext>
          </c:extLst>
        </c:ser>
        <c:ser>
          <c:idx val="3"/>
          <c:order val="3"/>
          <c:tx>
            <c:strRef>
              <c:f>Hoja1!$A$5</c:f>
              <c:strCache>
                <c:ptCount val="1"/>
                <c:pt idx="0">
                  <c:v>INCUMPLE/ SIN RESPUESTA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Hoja1!$B$1:$F$1</c:f>
              <c:strCache>
                <c:ptCount val="3"/>
                <c:pt idx="0">
                  <c:v>1ER TRIM 2018</c:v>
                </c:pt>
                <c:pt idx="1">
                  <c:v>2DO TRIM 2018</c:v>
                </c:pt>
                <c:pt idx="2">
                  <c:v>3ER TRIM 2018</c:v>
                </c:pt>
              </c:strCache>
            </c:strRef>
          </c:cat>
          <c:val>
            <c:numRef>
              <c:f>Hoja1!$B$5:$F$5</c:f>
              <c:numCache>
                <c:formatCode>General</c:formatCode>
                <c:ptCount val="3"/>
                <c:pt idx="0">
                  <c:v>142</c:v>
                </c:pt>
                <c:pt idx="1">
                  <c:v>147</c:v>
                </c:pt>
                <c:pt idx="2">
                  <c:v>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4E-4EA4-9A55-3B82371194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87986728"/>
        <c:axId val="487983592"/>
        <c:axId val="0"/>
      </c:bar3DChart>
      <c:catAx>
        <c:axId val="48798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87983592"/>
        <c:crosses val="autoZero"/>
        <c:auto val="1"/>
        <c:lblAlgn val="ctr"/>
        <c:lblOffset val="100"/>
        <c:noMultiLvlLbl val="0"/>
      </c:catAx>
      <c:valAx>
        <c:axId val="48798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8798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D572C-5BBD-4869-8286-59C657A89FA5}" type="datetimeFigureOut">
              <a:rPr lang="es-CO" smtClean="0"/>
              <a:t>9/11/2018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088" y="4473575"/>
            <a:ext cx="5603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E9E8F-BDBB-41FD-9F67-D30993F8E07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120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841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231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750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912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698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200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42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02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933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147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460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6AE-6A26-924F-989B-293428AB70CD}" type="datetimeFigureOut">
              <a:rPr lang="es-ES_tradnl" smtClean="0"/>
              <a:t>09/11/2018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40E3-FB8E-1643-9989-0050313D6B1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511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4087D.9A152C0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2"/>
            <a:ext cx="12192000" cy="1058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8" name="Imagen 7" descr="FRANJA-GR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869834"/>
            <a:ext cx="5372100" cy="45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8" y="5567989"/>
            <a:ext cx="6635847" cy="5645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11A0F43-A792-489B-AE92-58EA33E2D5CF}"/>
              </a:ext>
            </a:extLst>
          </p:cNvPr>
          <p:cNvSpPr/>
          <p:nvPr/>
        </p:nvSpPr>
        <p:spPr>
          <a:xfrm>
            <a:off x="2318749" y="3020395"/>
            <a:ext cx="75545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defRPr/>
            </a:pPr>
            <a:r>
              <a:rPr lang="es-CO" sz="3600" b="1" dirty="0">
                <a:solidFill>
                  <a:srgbClr val="033F78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VICEPRESIDENCIA </a:t>
            </a:r>
          </a:p>
          <a:p>
            <a:pPr marL="342900" indent="-342900" algn="ctr">
              <a:defRPr/>
            </a:pPr>
            <a:r>
              <a:rPr lang="es-CO" sz="3600" b="1" dirty="0">
                <a:solidFill>
                  <a:srgbClr val="033F78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ADMINISTRATIVA Y FINANCIERA </a:t>
            </a:r>
          </a:p>
        </p:txBody>
      </p:sp>
    </p:spTree>
    <p:extLst>
      <p:ext uri="{BB962C8B-B14F-4D97-AF65-F5344CB8AC3E}">
        <p14:creationId xmlns:p14="http://schemas.microsoft.com/office/powerpoint/2010/main" val="3361135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8" y="5567989"/>
            <a:ext cx="6635847" cy="5645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11A0F43-A792-489B-AE92-58EA33E2D5CF}"/>
              </a:ext>
            </a:extLst>
          </p:cNvPr>
          <p:cNvSpPr/>
          <p:nvPr/>
        </p:nvSpPr>
        <p:spPr>
          <a:xfrm>
            <a:off x="2069375" y="2639065"/>
            <a:ext cx="83082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es-CO" sz="4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PRESUPUESTO DE GASTOS </a:t>
            </a:r>
          </a:p>
        </p:txBody>
      </p:sp>
    </p:spTree>
    <p:extLst>
      <p:ext uri="{BB962C8B-B14F-4D97-AF65-F5344CB8AC3E}">
        <p14:creationId xmlns:p14="http://schemas.microsoft.com/office/powerpoint/2010/main" val="415223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B5439E7-192C-4BE6-80FB-068A4C79CEB7}"/>
              </a:ext>
            </a:extLst>
          </p:cNvPr>
          <p:cNvSpPr txBox="1">
            <a:spLocks/>
          </p:cNvSpPr>
          <p:nvPr/>
        </p:nvSpPr>
        <p:spPr>
          <a:xfrm>
            <a:off x="1316736" y="932688"/>
            <a:ext cx="9820656" cy="976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PRESUPUESTO DE GASTOS AL 30 </a:t>
            </a:r>
          </a:p>
          <a:p>
            <a:pPr algn="ctr"/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50C5B8A-7CE5-4223-810C-606C8D841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468" y="2113472"/>
            <a:ext cx="9484395" cy="381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94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8" y="5567989"/>
            <a:ext cx="6635847" cy="5645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11A0F43-A792-489B-AE92-58EA33E2D5CF}"/>
              </a:ext>
            </a:extLst>
          </p:cNvPr>
          <p:cNvSpPr/>
          <p:nvPr/>
        </p:nvSpPr>
        <p:spPr>
          <a:xfrm>
            <a:off x="2259157" y="2524299"/>
            <a:ext cx="82257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defRPr/>
            </a:pPr>
            <a:r>
              <a:rPr lang="es-CO" sz="4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PRESUPUESTO DE GASTOS </a:t>
            </a:r>
          </a:p>
          <a:p>
            <a:pPr marL="342900" indent="-342900" algn="ctr">
              <a:defRPr/>
            </a:pPr>
            <a:r>
              <a:rPr lang="es-CO" sz="4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DE FUNCIONAMIENTO</a:t>
            </a:r>
          </a:p>
        </p:txBody>
      </p:sp>
    </p:spTree>
    <p:extLst>
      <p:ext uri="{BB962C8B-B14F-4D97-AF65-F5344CB8AC3E}">
        <p14:creationId xmlns:p14="http://schemas.microsoft.com/office/powerpoint/2010/main" val="1701687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39692-C073-4C0E-8EAD-2FCFFF4A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318" y="895738"/>
            <a:ext cx="9787107" cy="718458"/>
          </a:xfrm>
        </p:spPr>
        <p:txBody>
          <a:bodyPr>
            <a:normAutofit/>
          </a:bodyPr>
          <a:lstStyle/>
          <a:p>
            <a:pPr algn="ctr"/>
            <a: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PRESUPUESTO DE GASTOS DE FUNCIONAMIENTO AL 30 DE SEPTIEMBRE DE 2018</a:t>
            </a:r>
            <a:endParaRPr lang="es-CO" sz="18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754588C-6351-4D4D-A431-24C419372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72" y="1828799"/>
            <a:ext cx="11793895" cy="381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61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F9187-6D51-42CF-B7A5-5A710EBC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4015"/>
            <a:ext cx="10515600" cy="681488"/>
          </a:xfrm>
        </p:spPr>
        <p:txBody>
          <a:bodyPr>
            <a:norm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COMPOSICIÓN DEL PRESUPUESTO DE GASTOS DE FUNCIONAMIENTO</a:t>
            </a:r>
            <a:b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VIGENCIA 2018</a:t>
            </a:r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24BADA3-A566-48AF-A4AA-8A733ED1C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785" y="1632857"/>
            <a:ext cx="9937629" cy="495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40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A08DD-C355-40D2-A172-06266DCDD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7" y="842398"/>
            <a:ext cx="10515600" cy="1325563"/>
          </a:xfrm>
        </p:spPr>
        <p:txBody>
          <a:bodyPr>
            <a:normAutofit/>
          </a:bodyPr>
          <a:lstStyle/>
          <a:p>
            <a:pPr algn="ctr">
              <a:defRPr sz="18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PRESUPUESTO DE GASTOS DE FUNCIONAMIENTO </a:t>
            </a:r>
            <a:b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EJECUCIÓN COMPROMISOS vs. APROPIACIÓN VIGENTE  AL 30 DE SEPTIEMBRE DE 2018</a:t>
            </a:r>
            <a:b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Cifras en millones de pesos</a:t>
            </a:r>
            <a:br>
              <a:rPr lang="es-CO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CO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A3C8388-1C07-46E7-BBC8-D671FD98D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980" y="1791477"/>
            <a:ext cx="10063183" cy="492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84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2"/>
            <a:ext cx="12192000" cy="1058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8" name="Imagen 7" descr="FRANJA-GR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869834"/>
            <a:ext cx="5372100" cy="45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8" y="5567989"/>
            <a:ext cx="6635847" cy="5645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11A0F43-A792-489B-AE92-58EA33E2D5CF}"/>
              </a:ext>
            </a:extLst>
          </p:cNvPr>
          <p:cNvSpPr/>
          <p:nvPr/>
        </p:nvSpPr>
        <p:spPr>
          <a:xfrm>
            <a:off x="2981406" y="3020395"/>
            <a:ext cx="62292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defRPr/>
            </a:pPr>
            <a:r>
              <a:rPr lang="es-CO" sz="3600" b="1" dirty="0">
                <a:solidFill>
                  <a:srgbClr val="033F78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ATENCIÓN AL CIUDADANO</a:t>
            </a:r>
          </a:p>
        </p:txBody>
      </p:sp>
    </p:spTree>
    <p:extLst>
      <p:ext uri="{BB962C8B-B14F-4D97-AF65-F5344CB8AC3E}">
        <p14:creationId xmlns:p14="http://schemas.microsoft.com/office/powerpoint/2010/main" val="2229971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37080" y="625062"/>
            <a:ext cx="59766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s-CO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DE CUMPLIMIENTO DE PQRS A SEPTIEMBRE DE 2018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6306"/>
              </p:ext>
            </p:extLst>
          </p:nvPr>
        </p:nvGraphicFramePr>
        <p:xfrm>
          <a:off x="664807" y="1651332"/>
          <a:ext cx="5334000" cy="2743198"/>
        </p:xfrm>
        <a:graphic>
          <a:graphicData uri="http://schemas.openxmlformats.org/drawingml/2006/table">
            <a:tbl>
              <a:tblPr firstRow="1" firstCol="1" bandRow="1"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1ER TRIM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2DO TRIM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3ER TRIM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2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CUMPLE / FUERA DE PLAZO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TÉRMINO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2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INCUMPLE/ SIN RESPUESTA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1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447137"/>
              </p:ext>
            </p:extLst>
          </p:nvPr>
        </p:nvGraphicFramePr>
        <p:xfrm>
          <a:off x="6288834" y="1651332"/>
          <a:ext cx="51256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583164" y="4712914"/>
            <a:ext cx="1083128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solidFill>
                  <a:srgbClr val="022B44"/>
                </a:solidFill>
                <a:latin typeface="Arial" charset="0"/>
                <a:cs typeface="Arial" charset="0"/>
              </a:rPr>
              <a:t>Desde el 1 de enero hasta el 30 de septiembre de 2018 ingresaron a la Agencia </a:t>
            </a:r>
            <a:r>
              <a:rPr lang="es-ES" b="1" dirty="0">
                <a:solidFill>
                  <a:srgbClr val="022B44"/>
                </a:solidFill>
                <a:latin typeface="Arial" charset="0"/>
                <a:cs typeface="Arial" charset="0"/>
              </a:rPr>
              <a:t>100.859</a:t>
            </a:r>
            <a:r>
              <a:rPr lang="es-ES" dirty="0">
                <a:solidFill>
                  <a:srgbClr val="022B44"/>
                </a:solidFill>
                <a:latin typeface="Arial" charset="0"/>
                <a:cs typeface="Arial" charset="0"/>
              </a:rPr>
              <a:t> documentos, de los cuales el grupo de Atención al Ciudadano, una vez conocido su contenido, tipificó como peticiones, quejas, reclamos, denuncias, sugerencias, consultas, solicitudes de información, entre otros, un total de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s-ES" b="1" dirty="0">
                <a:solidFill>
                  <a:srgbClr val="FF0000"/>
                </a:solidFill>
                <a:latin typeface="Arial" charset="0"/>
                <a:cs typeface="Arial" charset="0"/>
              </a:rPr>
              <a:t>4.320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)</a:t>
            </a:r>
            <a:r>
              <a:rPr lang="es-ES" dirty="0">
                <a:solidFill>
                  <a:srgbClr val="022B44"/>
                </a:solidFill>
                <a:latin typeface="Arial" charset="0"/>
                <a:cs typeface="Arial" charset="0"/>
              </a:rPr>
              <a:t>, lo que corresponde al </a:t>
            </a:r>
            <a:r>
              <a:rPr lang="es-ES" b="1" dirty="0">
                <a:solidFill>
                  <a:srgbClr val="022B44"/>
                </a:solidFill>
                <a:latin typeface="Arial" charset="0"/>
                <a:cs typeface="Arial" charset="0"/>
              </a:rPr>
              <a:t>4.2% </a:t>
            </a:r>
            <a:r>
              <a:rPr lang="es-ES" dirty="0">
                <a:solidFill>
                  <a:srgbClr val="022B44"/>
                </a:solidFill>
                <a:latin typeface="Arial" charset="0"/>
                <a:cs typeface="Arial" charset="0"/>
              </a:rPr>
              <a:t>del total de documentos ingresados.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s-ES" sz="2000" dirty="0">
              <a:solidFill>
                <a:srgbClr val="022B44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025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581" y="1546452"/>
            <a:ext cx="8621321" cy="467706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04085" y="1114874"/>
            <a:ext cx="108952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022B44"/>
                </a:solidFill>
                <a:latin typeface="Arial" charset="0"/>
                <a:cs typeface="Arial" charset="0"/>
              </a:rPr>
              <a:t>Por segundo año consecutivo la ANI se encuentra en el </a:t>
            </a:r>
            <a:r>
              <a:rPr lang="es-ES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98%</a:t>
            </a:r>
            <a:r>
              <a:rPr lang="es-ES" sz="2000" dirty="0">
                <a:solidFill>
                  <a:srgbClr val="022B44"/>
                </a:solidFill>
                <a:latin typeface="Arial" charset="0"/>
                <a:cs typeface="Arial" charset="0"/>
              </a:rPr>
              <a:t> de cumplimiento en atención a peticiones, quejas y reclamos presentadas por la ciudadanía.</a:t>
            </a:r>
          </a:p>
        </p:txBody>
      </p:sp>
    </p:spTree>
    <p:extLst>
      <p:ext uri="{BB962C8B-B14F-4D97-AF65-F5344CB8AC3E}">
        <p14:creationId xmlns:p14="http://schemas.microsoft.com/office/powerpoint/2010/main" val="408191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2"/>
            <a:ext cx="12192000" cy="1058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8" name="Imagen 7" descr="FRANJA-GR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869834"/>
            <a:ext cx="5372100" cy="45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8" y="5567989"/>
            <a:ext cx="6635847" cy="5645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11A0F43-A792-489B-AE92-58EA33E2D5CF}"/>
              </a:ext>
            </a:extLst>
          </p:cNvPr>
          <p:cNvSpPr/>
          <p:nvPr/>
        </p:nvSpPr>
        <p:spPr>
          <a:xfrm>
            <a:off x="3832054" y="3020395"/>
            <a:ext cx="4527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defRPr/>
            </a:pPr>
            <a:r>
              <a:rPr lang="es-CO" sz="3600" b="1" dirty="0">
                <a:solidFill>
                  <a:srgbClr val="033F78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TALENTO HUMANO</a:t>
            </a:r>
          </a:p>
        </p:txBody>
      </p:sp>
    </p:spTree>
    <p:extLst>
      <p:ext uri="{BB962C8B-B14F-4D97-AF65-F5344CB8AC3E}">
        <p14:creationId xmlns:p14="http://schemas.microsoft.com/office/powerpoint/2010/main" val="219868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0730AAF-493D-4E77-A260-BE177F1ED274}"/>
              </a:ext>
            </a:extLst>
          </p:cNvPr>
          <p:cNvSpPr txBox="1"/>
          <p:nvPr/>
        </p:nvSpPr>
        <p:spPr>
          <a:xfrm>
            <a:off x="880154" y="1110203"/>
            <a:ext cx="667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CO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TOTAL CARGOS EN PLANTA  246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9C9B5B7-0DF0-41D4-B570-53AA4F9F7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17860"/>
              </p:ext>
            </p:extLst>
          </p:nvPr>
        </p:nvGraphicFramePr>
        <p:xfrm>
          <a:off x="2741197" y="1960826"/>
          <a:ext cx="6386946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885">
                  <a:extLst>
                    <a:ext uri="{9D8B030D-6E8A-4147-A177-3AD203B41FA5}">
                      <a16:colId xmlns:a16="http://schemas.microsoft.com/office/drawing/2014/main" val="2925729146"/>
                    </a:ext>
                  </a:extLst>
                </a:gridCol>
                <a:gridCol w="1538406">
                  <a:extLst>
                    <a:ext uri="{9D8B030D-6E8A-4147-A177-3AD203B41FA5}">
                      <a16:colId xmlns:a16="http://schemas.microsoft.com/office/drawing/2014/main" val="4137033417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2742741849"/>
                    </a:ext>
                  </a:extLst>
                </a:gridCol>
                <a:gridCol w="1759528">
                  <a:extLst>
                    <a:ext uri="{9D8B030D-6E8A-4147-A177-3AD203B41FA5}">
                      <a16:colId xmlns:a16="http://schemas.microsoft.com/office/drawing/2014/main" val="3699222918"/>
                    </a:ext>
                  </a:extLst>
                </a:gridCol>
              </a:tblGrid>
              <a:tr h="163338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TIPO DE CARGO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PROVISTOS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VACANTE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521018"/>
                  </a:ext>
                </a:extLst>
              </a:tr>
              <a:tr h="220757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LNR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71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63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09535"/>
                  </a:ext>
                </a:extLst>
              </a:tr>
              <a:tr h="20213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CARRERA*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175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171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482298"/>
                  </a:ext>
                </a:extLst>
              </a:tr>
              <a:tr h="153380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* Cargos de carrera en propiedad: 22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b="0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b="0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b="0" i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933218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58702F1-64A6-4BD8-AEC2-8550A0B4B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408408"/>
              </p:ext>
            </p:extLst>
          </p:nvPr>
        </p:nvGraphicFramePr>
        <p:xfrm>
          <a:off x="2200843" y="4050687"/>
          <a:ext cx="746765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545">
                  <a:extLst>
                    <a:ext uri="{9D8B030D-6E8A-4147-A177-3AD203B41FA5}">
                      <a16:colId xmlns:a16="http://schemas.microsoft.com/office/drawing/2014/main" val="3895235526"/>
                    </a:ext>
                  </a:extLst>
                </a:gridCol>
                <a:gridCol w="1114559">
                  <a:extLst>
                    <a:ext uri="{9D8B030D-6E8A-4147-A177-3AD203B41FA5}">
                      <a16:colId xmlns:a16="http://schemas.microsoft.com/office/drawing/2014/main" val="2237385417"/>
                    </a:ext>
                  </a:extLst>
                </a:gridCol>
                <a:gridCol w="1898816">
                  <a:extLst>
                    <a:ext uri="{9D8B030D-6E8A-4147-A177-3AD203B41FA5}">
                      <a16:colId xmlns:a16="http://schemas.microsoft.com/office/drawing/2014/main" val="573915760"/>
                    </a:ext>
                  </a:extLst>
                </a:gridCol>
                <a:gridCol w="2032734">
                  <a:extLst>
                    <a:ext uri="{9D8B030D-6E8A-4147-A177-3AD203B41FA5}">
                      <a16:colId xmlns:a16="http://schemas.microsoft.com/office/drawing/2014/main" val="9258639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NIVELES DE LOS CARGOS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PROVISTOS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VACANTE</a:t>
                      </a:r>
                    </a:p>
                  </a:txBody>
                  <a:tcPr anchor="ctr">
                    <a:solidFill>
                      <a:srgbClr val="0D46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703538"/>
                  </a:ext>
                </a:extLst>
              </a:tr>
              <a:tr h="220757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Directivo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878675"/>
                  </a:ext>
                </a:extLst>
              </a:tr>
              <a:tr h="20213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Asesor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179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170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843179"/>
                  </a:ext>
                </a:extLst>
              </a:tr>
              <a:tr h="153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Profesional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41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77782"/>
                  </a:ext>
                </a:extLst>
              </a:tr>
              <a:tr h="153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Técnico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19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i="0" dirty="0">
                          <a:latin typeface="Arial" charset="0"/>
                          <a:ea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756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13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6483" y="398146"/>
            <a:ext cx="8150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CO" sz="28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Grupos Internos de Trabajo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405E5B4-6142-4155-A425-FB15FDCDB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244" y="1801107"/>
            <a:ext cx="84393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600" dirty="0">
                <a:latin typeface="Arial" panose="020B0604020202020204" pitchFamily="34" charset="0"/>
                <a:ea typeface="Times New Roman" panose="02020603050405020304" pitchFamily="18" charset="0"/>
              </a:rPr>
              <a:t>El artículo 115 de la Ley 489 de 1998, faculta la creación y organización, con carácter permanente o transitorio, de grupos internos de trabajo.</a:t>
            </a:r>
            <a:endParaRPr lang="es-CO" altLang="es-CO" sz="1600" dirty="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dirty="0">
              <a:latin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528E547-A76B-40C0-903D-54474507F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0013"/>
              </p:ext>
            </p:extLst>
          </p:nvPr>
        </p:nvGraphicFramePr>
        <p:xfrm>
          <a:off x="3464655" y="2839985"/>
          <a:ext cx="5473157" cy="2709168"/>
        </p:xfrm>
        <a:graphic>
          <a:graphicData uri="http://schemas.openxmlformats.org/drawingml/2006/table">
            <a:tbl>
              <a:tblPr firstRow="1" bandRow="1"/>
              <a:tblGrid>
                <a:gridCol w="2351144">
                  <a:extLst>
                    <a:ext uri="{9D8B030D-6E8A-4147-A177-3AD203B41FA5}">
                      <a16:colId xmlns:a16="http://schemas.microsoft.com/office/drawing/2014/main" val="2707051096"/>
                    </a:ext>
                  </a:extLst>
                </a:gridCol>
                <a:gridCol w="1695908">
                  <a:extLst>
                    <a:ext uri="{9D8B030D-6E8A-4147-A177-3AD203B41FA5}">
                      <a16:colId xmlns:a16="http://schemas.microsoft.com/office/drawing/2014/main" val="4034665516"/>
                    </a:ext>
                  </a:extLst>
                </a:gridCol>
                <a:gridCol w="1426105">
                  <a:extLst>
                    <a:ext uri="{9D8B030D-6E8A-4147-A177-3AD203B41FA5}">
                      <a16:colId xmlns:a16="http://schemas.microsoft.com/office/drawing/2014/main" val="1419562868"/>
                    </a:ext>
                  </a:extLst>
                </a:gridCol>
              </a:tblGrid>
              <a:tr h="4255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Dependencia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Equipos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352129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Ejecutiva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088284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Estructuración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705664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contractual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792826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Planeación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78092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Jurídica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484468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VAF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025930"/>
                  </a:ext>
                </a:extLst>
              </a:tr>
              <a:tr h="3262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648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05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42D9FF7F-9A8A-4519-A3C3-E5AA9DEEED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848995"/>
              </p:ext>
            </p:extLst>
          </p:nvPr>
        </p:nvGraphicFramePr>
        <p:xfrm>
          <a:off x="1341119" y="1280160"/>
          <a:ext cx="5336771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53E1B127-FF2E-4E5B-B378-B8CF5B1F7D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648239"/>
              </p:ext>
            </p:extLst>
          </p:nvPr>
        </p:nvGraphicFramePr>
        <p:xfrm>
          <a:off x="5837326" y="3429002"/>
          <a:ext cx="5336771" cy="3039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1440C83-4116-44A1-81BF-22610C7B764A}"/>
              </a:ext>
            </a:extLst>
          </p:cNvPr>
          <p:cNvSpPr txBox="1"/>
          <p:nvPr/>
        </p:nvSpPr>
        <p:spPr>
          <a:xfrm>
            <a:off x="841392" y="495128"/>
            <a:ext cx="845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CO" sz="2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Descripción de la Planta de Personal</a:t>
            </a:r>
          </a:p>
        </p:txBody>
      </p:sp>
    </p:spTree>
    <p:extLst>
      <p:ext uri="{BB962C8B-B14F-4D97-AF65-F5344CB8AC3E}">
        <p14:creationId xmlns:p14="http://schemas.microsoft.com/office/powerpoint/2010/main" val="283530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1440C83-4116-44A1-81BF-22610C7B764A}"/>
              </a:ext>
            </a:extLst>
          </p:cNvPr>
          <p:cNvSpPr txBox="1"/>
          <p:nvPr/>
        </p:nvSpPr>
        <p:spPr>
          <a:xfrm>
            <a:off x="841392" y="495128"/>
            <a:ext cx="845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CO" sz="2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Descripción de la Planta de Personal</a:t>
            </a:r>
          </a:p>
        </p:txBody>
      </p:sp>
      <p:pic>
        <p:nvPicPr>
          <p:cNvPr id="5" name="Imagen 4" descr="cid:image001.png@01D4087D.9A152C00">
            <a:extLst>
              <a:ext uri="{FF2B5EF4-FFF2-40B4-BE49-F238E27FC236}">
                <a16:creationId xmlns:a16="http://schemas.microsoft.com/office/drawing/2014/main" id="{7E16D093-8339-4D7F-8541-A003A6BE1539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92" y="1292087"/>
            <a:ext cx="5254608" cy="34370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6D29ED14-B8AE-46D6-AB77-2ADCB3F98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9947890"/>
              </p:ext>
            </p:extLst>
          </p:nvPr>
        </p:nvGraphicFramePr>
        <p:xfrm>
          <a:off x="5533613" y="3206848"/>
          <a:ext cx="6274075" cy="325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889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3A78D29-2F45-405B-95C8-83AD8F1D82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6219359"/>
              </p:ext>
            </p:extLst>
          </p:nvPr>
        </p:nvGraphicFramePr>
        <p:xfrm>
          <a:off x="6303818" y="3103858"/>
          <a:ext cx="5694218" cy="357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E72EBC08-C9F2-4883-9575-BB238CE2A0AD}"/>
              </a:ext>
            </a:extLst>
          </p:cNvPr>
          <p:cNvSpPr txBox="1"/>
          <p:nvPr/>
        </p:nvSpPr>
        <p:spPr>
          <a:xfrm>
            <a:off x="695919" y="519201"/>
            <a:ext cx="845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CO" sz="2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Descripción de la Planta de Personal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541E07A5-C771-412D-9878-A8F403293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619306"/>
              </p:ext>
            </p:extLst>
          </p:nvPr>
        </p:nvGraphicFramePr>
        <p:xfrm>
          <a:off x="193964" y="1297780"/>
          <a:ext cx="5902036" cy="387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3392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EE179F22-02FF-4007-9C6C-44600961C4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6311226"/>
              </p:ext>
            </p:extLst>
          </p:nvPr>
        </p:nvGraphicFramePr>
        <p:xfrm>
          <a:off x="299979" y="1487141"/>
          <a:ext cx="5557896" cy="38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5740408-B84D-49CB-8ED0-77E80858A978}"/>
              </a:ext>
            </a:extLst>
          </p:cNvPr>
          <p:cNvSpPr txBox="1"/>
          <p:nvPr/>
        </p:nvSpPr>
        <p:spPr>
          <a:xfrm>
            <a:off x="841392" y="495128"/>
            <a:ext cx="845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CO" sz="2400" b="1" dirty="0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rPr>
              <a:t>Descripción de la Planta de Personal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16957D3-1EA4-44BA-83CD-F45136FD81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374617"/>
              </p:ext>
            </p:extLst>
          </p:nvPr>
        </p:nvGraphicFramePr>
        <p:xfrm>
          <a:off x="5366481" y="2923082"/>
          <a:ext cx="6343337" cy="367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015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2"/>
            <a:ext cx="12192000" cy="1058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064"/>
            <a:ext cx="2683042" cy="1623282"/>
          </a:xfrm>
          <a:prstGeom prst="rect">
            <a:avLst/>
          </a:prstGeom>
        </p:spPr>
      </p:pic>
      <p:pic>
        <p:nvPicPr>
          <p:cNvPr id="8" name="Imagen 7" descr="FRANJA-GR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869834"/>
            <a:ext cx="5372100" cy="45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68" y="5567989"/>
            <a:ext cx="6635847" cy="5645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A11A0F43-A792-489B-AE92-58EA33E2D5CF}"/>
              </a:ext>
            </a:extLst>
          </p:cNvPr>
          <p:cNvSpPr/>
          <p:nvPr/>
        </p:nvSpPr>
        <p:spPr>
          <a:xfrm>
            <a:off x="1356917" y="3020395"/>
            <a:ext cx="9478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defRPr/>
            </a:pPr>
            <a:r>
              <a:rPr lang="es-CO" sz="3600" b="1" dirty="0">
                <a:solidFill>
                  <a:srgbClr val="033F78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GRUPO ADMINISTRATIVO Y FINANCIERO </a:t>
            </a:r>
          </a:p>
        </p:txBody>
      </p:sp>
    </p:spTree>
    <p:extLst>
      <p:ext uri="{BB962C8B-B14F-4D97-AF65-F5344CB8AC3E}">
        <p14:creationId xmlns:p14="http://schemas.microsoft.com/office/powerpoint/2010/main" val="1503944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2086</TotalTime>
  <Words>486</Words>
  <Application>Microsoft Office PowerPoint</Application>
  <PresentationFormat>Panorámica</PresentationFormat>
  <Paragraphs>153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Tw Cen MT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PRESUPUESTO DE GASTOS DE FUNCIONAMIENTO AL 30 DE SEPTIEMBRE DE 2018</vt:lpstr>
      <vt:lpstr>COMPOSICIÓN DEL PRESUPUESTO DE GASTOS DE FUNCIONAMIENTO VIGENCIA 2018</vt:lpstr>
      <vt:lpstr>PRESUPUESTO DE GASTOS DE FUNCIONAMIENTO  EJECUCIÓN COMPROMISOS vs. APROPIACIÓN VIGENTE  AL 30 DE SEPTIEMBRE DE 2018 Cifras en millones de pesos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Maria Vergara Dominguez</dc:creator>
  <cp:lastModifiedBy>Ricardo Aguilera Wilches</cp:lastModifiedBy>
  <cp:revision>137</cp:revision>
  <cp:lastPrinted>2018-06-29T21:00:19Z</cp:lastPrinted>
  <dcterms:created xsi:type="dcterms:W3CDTF">2018-01-12T20:27:41Z</dcterms:created>
  <dcterms:modified xsi:type="dcterms:W3CDTF">2018-11-09T18:44:54Z</dcterms:modified>
</cp:coreProperties>
</file>