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sldIdLst>
    <p:sldId id="256" r:id="rId5"/>
    <p:sldId id="304" r:id="rId6"/>
    <p:sldId id="307" r:id="rId7"/>
    <p:sldId id="1213" r:id="rId8"/>
  </p:sldIdLst>
  <p:sldSz cx="12192000" cy="6858000"/>
  <p:notesSz cx="7004050" cy="9296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F78"/>
    <a:srgbClr val="EB6608"/>
    <a:srgbClr val="D23730"/>
    <a:srgbClr val="FF3300"/>
    <a:srgbClr val="87D055"/>
    <a:srgbClr val="1C4BE8"/>
    <a:srgbClr val="E2A10E"/>
    <a:srgbClr val="0D4677"/>
    <a:srgbClr val="003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4" autoAdjust="0"/>
    <p:restoredTop sz="94280" autoAdjust="0"/>
  </p:normalViewPr>
  <p:slideViewPr>
    <p:cSldViewPr snapToGrid="0" snapToObjects="1">
      <p:cViewPr varScale="1">
        <p:scale>
          <a:sx n="111" d="100"/>
          <a:sy n="111" d="100"/>
        </p:scale>
        <p:origin x="228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RESUMEN!$Q$4</c:f>
              <c:strCache>
                <c:ptCount val="1"/>
                <c:pt idx="0">
                  <c:v>Puertos Carbón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RESUMEN!$R$3:$T$3</c:f>
              <c:strCache>
                <c:ptCount val="3"/>
                <c:pt idx="0">
                  <c:v>286 millones ton aprox Año 2010 </c:v>
                </c:pt>
                <c:pt idx="1">
                  <c:v>444 millones ton aprox Año 2018</c:v>
                </c:pt>
                <c:pt idx="2">
                  <c:v>514 millones ton aprox 2021</c:v>
                </c:pt>
              </c:strCache>
            </c:strRef>
          </c:cat>
          <c:val>
            <c:numRef>
              <c:f>RESUMEN!$R$4:$T$4</c:f>
              <c:numCache>
                <c:formatCode>0</c:formatCode>
                <c:ptCount val="3"/>
                <c:pt idx="0" formatCode="General">
                  <c:v>69</c:v>
                </c:pt>
                <c:pt idx="1">
                  <c:v>156.5</c:v>
                </c:pt>
                <c:pt idx="2" formatCode="General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0E-4473-B93B-C706E7594E63}"/>
            </c:ext>
          </c:extLst>
        </c:ser>
        <c:ser>
          <c:idx val="1"/>
          <c:order val="1"/>
          <c:tx>
            <c:strRef>
              <c:f>RESUMEN!$Q$5</c:f>
              <c:strCache>
                <c:ptCount val="1"/>
                <c:pt idx="0">
                  <c:v>Puertos Hidrocarburos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RESUMEN!$R$3:$T$3</c:f>
              <c:strCache>
                <c:ptCount val="3"/>
                <c:pt idx="0">
                  <c:v>286 millones ton aprox Año 2010 </c:v>
                </c:pt>
                <c:pt idx="1">
                  <c:v>444 millones ton aprox Año 2018</c:v>
                </c:pt>
                <c:pt idx="2">
                  <c:v>514 millones ton aprox 2021</c:v>
                </c:pt>
              </c:strCache>
            </c:strRef>
          </c:cat>
          <c:val>
            <c:numRef>
              <c:f>RESUMEN!$R$5:$T$5</c:f>
              <c:numCache>
                <c:formatCode>General</c:formatCode>
                <c:ptCount val="3"/>
                <c:pt idx="0" formatCode="0">
                  <c:v>117.32</c:v>
                </c:pt>
                <c:pt idx="1">
                  <c:v>124</c:v>
                </c:pt>
                <c:pt idx="2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0E-4473-B93B-C706E7594E63}"/>
            </c:ext>
          </c:extLst>
        </c:ser>
        <c:ser>
          <c:idx val="2"/>
          <c:order val="2"/>
          <c:tx>
            <c:strRef>
              <c:f>RESUMEN!$Q$6</c:f>
              <c:strCache>
                <c:ptCount val="1"/>
                <c:pt idx="0">
                  <c:v>Contenedores, Carga General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RESUMEN!$R$3:$T$3</c:f>
              <c:strCache>
                <c:ptCount val="3"/>
                <c:pt idx="0">
                  <c:v>286 millones ton aprox Año 2010 </c:v>
                </c:pt>
                <c:pt idx="1">
                  <c:v>444 millones ton aprox Año 2018</c:v>
                </c:pt>
                <c:pt idx="2">
                  <c:v>514 millones ton aprox 2021</c:v>
                </c:pt>
              </c:strCache>
            </c:strRef>
          </c:cat>
          <c:val>
            <c:numRef>
              <c:f>RESUMEN!$R$6:$T$6</c:f>
              <c:numCache>
                <c:formatCode>0</c:formatCode>
                <c:ptCount val="3"/>
                <c:pt idx="0">
                  <c:v>100.07999999999998</c:v>
                </c:pt>
                <c:pt idx="1">
                  <c:v>163.98000000000002</c:v>
                </c:pt>
                <c:pt idx="2">
                  <c:v>188.88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0E-4473-B93B-C706E7594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117642120"/>
        <c:axId val="2109770216"/>
      </c:barChart>
      <c:catAx>
        <c:axId val="2117642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09770216"/>
        <c:crosses val="autoZero"/>
        <c:auto val="1"/>
        <c:lblAlgn val="ctr"/>
        <c:lblOffset val="100"/>
        <c:noMultiLvlLbl val="0"/>
      </c:catAx>
      <c:valAx>
        <c:axId val="2109770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17642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141-5606-9649-914F-880FE1C19CD7}" type="datetimeFigureOut">
              <a:rPr lang="es-ES_tradnl" smtClean="0"/>
              <a:t>09/11/2018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764-2A9E-9547-B25F-E2262D8FA7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963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0240EAF-9BE2-4FF3-BD3C-3F0823C82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FC33-A9DB-4A8C-B380-7F65400DDE52}" type="datetimeFigureOut">
              <a:rPr lang="es-CO" smtClean="0"/>
              <a:t>9/11/2018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6984DCD-A91E-4EA6-9D9C-C9C08AC4E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05070B7-E4AD-4E0C-91F1-F130C90AC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CE93-C46C-4EBA-BA91-6510A296AE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755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141-5606-9649-914F-880FE1C19CD7}" type="datetimeFigureOut">
              <a:rPr lang="es-ES_tradnl" smtClean="0"/>
              <a:t>09/11/2018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764-2A9E-9547-B25F-E2262D8FA7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1119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61141-5606-9649-914F-880FE1C19CD7}" type="datetimeFigureOut">
              <a:rPr lang="es-ES_tradnl" smtClean="0"/>
              <a:t>09/11/2018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B764-2A9E-9547-B25F-E2262D8FA7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9340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12192000" cy="966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367" y="5753114"/>
            <a:ext cx="5123266" cy="460790"/>
          </a:xfrm>
          <a:prstGeom prst="rect">
            <a:avLst/>
          </a:prstGeom>
        </p:spPr>
      </p:pic>
      <p:pic>
        <p:nvPicPr>
          <p:cNvPr id="6" name="Imagen 5" descr="FRANJA-GR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2869834"/>
            <a:ext cx="5372100" cy="45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683042" y="2379680"/>
            <a:ext cx="6675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s-CO" sz="3600" b="1" dirty="0">
                <a:solidFill>
                  <a:srgbClr val="033F78"/>
                </a:solidFill>
                <a:latin typeface="Arial" charset="0"/>
                <a:ea typeface="Arial" charset="0"/>
                <a:cs typeface="Arial" charset="0"/>
              </a:rPr>
              <a:t>Gerencia Grupo Interno de Trabajo Férreo y Portuario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064"/>
            <a:ext cx="2683042" cy="162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40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65610" y="303875"/>
            <a:ext cx="2905867" cy="504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3600" b="1" dirty="0">
                <a:solidFill>
                  <a:srgbClr val="082E65"/>
                </a:solidFill>
                <a:latin typeface="Arial Black" charset="0"/>
                <a:ea typeface="Arial Black" charset="0"/>
                <a:cs typeface="Arial Black" charset="0"/>
              </a:rPr>
              <a:t>Puertos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CBC6A8E-D1D9-453B-8AC7-268CE12371A3}"/>
              </a:ext>
            </a:extLst>
          </p:cNvPr>
          <p:cNvSpPr txBox="1"/>
          <p:nvPr/>
        </p:nvSpPr>
        <p:spPr>
          <a:xfrm>
            <a:off x="6549561" y="1460723"/>
            <a:ext cx="408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>
                <a:solidFill>
                  <a:srgbClr val="F06102"/>
                </a:solidFill>
                <a:latin typeface="Arial" charset="0"/>
                <a:ea typeface="Arial" charset="0"/>
                <a:cs typeface="Arial" charset="0"/>
              </a:rPr>
              <a:t>8 </a:t>
            </a:r>
            <a:r>
              <a:rPr lang="es-ES_tradnl" sz="3600" dirty="0">
                <a:solidFill>
                  <a:srgbClr val="024077"/>
                </a:solidFill>
                <a:latin typeface="Arial" charset="0"/>
                <a:ea typeface="Arial" charset="0"/>
                <a:cs typeface="Arial" charset="0"/>
              </a:rPr>
              <a:t>Zonas Portuarias</a:t>
            </a:r>
            <a:endParaRPr lang="es-ES_tradnl" sz="3600" b="1" dirty="0">
              <a:solidFill>
                <a:srgbClr val="F0610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8371193-6F04-4DF0-8313-DB212271859E}"/>
              </a:ext>
            </a:extLst>
          </p:cNvPr>
          <p:cNvSpPr txBox="1"/>
          <p:nvPr/>
        </p:nvSpPr>
        <p:spPr>
          <a:xfrm>
            <a:off x="7139466" y="2105959"/>
            <a:ext cx="349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>
                <a:solidFill>
                  <a:srgbClr val="F06102"/>
                </a:solidFill>
                <a:latin typeface="Arial" charset="0"/>
                <a:ea typeface="Arial" charset="0"/>
                <a:cs typeface="Arial" charset="0"/>
              </a:rPr>
              <a:t>59 </a:t>
            </a:r>
            <a:r>
              <a:rPr lang="es-ES_tradnl" sz="3600" dirty="0">
                <a:solidFill>
                  <a:srgbClr val="024077"/>
                </a:solidFill>
                <a:latin typeface="Arial" charset="0"/>
                <a:ea typeface="Arial" charset="0"/>
                <a:cs typeface="Arial" charset="0"/>
              </a:rPr>
              <a:t>Concesiones</a:t>
            </a:r>
            <a:endParaRPr lang="es-ES_tradnl" sz="3600" b="1" dirty="0">
              <a:solidFill>
                <a:srgbClr val="F0610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1574C5B-CA22-49AA-88B5-A67605F5366C}"/>
              </a:ext>
            </a:extLst>
          </p:cNvPr>
          <p:cNvSpPr txBox="1"/>
          <p:nvPr/>
        </p:nvSpPr>
        <p:spPr>
          <a:xfrm>
            <a:off x="7162793" y="3507578"/>
            <a:ext cx="3505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Inversiones 2010-2016: USD$2,370 Mill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6C05201-A203-449A-87E7-784C0FC5F9A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69542" y="2893807"/>
          <a:ext cx="4628230" cy="378696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103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7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Zona Portuaria 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72000" marB="72000" anchor="ctr">
                    <a:lnL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2E6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Terminales Existentes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72000" marB="72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2E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s-CO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Guajira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72000" marB="72000" anchor="ctr">
                    <a:lnL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72000" marB="72000" anchor="ctr">
                    <a:lnL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s-CO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Marta y Ciénaga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72000" marB="72000" anchor="ctr">
                    <a:lnL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44000" marR="144000" marT="72000" marB="72000" anchor="ctr">
                    <a:lnL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s-CO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Cartagena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72000" marB="72000" anchor="ctr">
                    <a:lnL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72000" marB="72000" anchor="ctr">
                    <a:lnL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1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s-CO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Andres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72000" marB="72000" anchor="ctr">
                    <a:lnL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72000" marB="72000" anchor="ctr">
                    <a:lnL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s-CO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Golfo de morrosquillo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72000" marB="72000" anchor="ctr">
                    <a:lnL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72000" marB="72000" anchor="ctr">
                    <a:lnL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8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s-CO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Urabá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72000" marB="72000" anchor="ctr">
                    <a:lnL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44000" marR="144000" marT="72000" marB="72000" anchor="ctr">
                    <a:lnL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s-CO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Buenaventura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72000" marB="72000" anchor="ctr">
                    <a:lnL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44000" marR="144000" marT="72000" marB="72000" anchor="ctr">
                    <a:lnL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s-CO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Tumaco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72000" marB="72000" anchor="ctr">
                    <a:lnL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72000" marB="72000" anchor="ctr">
                    <a:lnL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1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s-CO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72000" marB="72000" anchor="ctr">
                    <a:lnL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70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72000" marB="72000" anchor="ctr">
                    <a:lnL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7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9" name="Redondear rectángulo de esquina diagonal 11">
            <a:extLst>
              <a:ext uri="{FF2B5EF4-FFF2-40B4-BE49-F238E27FC236}">
                <a16:creationId xmlns:a16="http://schemas.microsoft.com/office/drawing/2014/main" id="{4AC9A7CF-2872-4CA9-835D-C44B8912C7A2}"/>
              </a:ext>
            </a:extLst>
          </p:cNvPr>
          <p:cNvSpPr/>
          <p:nvPr/>
        </p:nvSpPr>
        <p:spPr>
          <a:xfrm>
            <a:off x="5403485" y="1152510"/>
            <a:ext cx="2806259" cy="386686"/>
          </a:xfrm>
          <a:prstGeom prst="round2DiagRect">
            <a:avLst/>
          </a:prstGeom>
          <a:solidFill>
            <a:srgbClr val="0240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241F97A-C33D-42BE-A66D-C1CFBCC156F2}"/>
              </a:ext>
            </a:extLst>
          </p:cNvPr>
          <p:cNvSpPr txBox="1"/>
          <p:nvPr/>
        </p:nvSpPr>
        <p:spPr>
          <a:xfrm>
            <a:off x="5388140" y="1130562"/>
            <a:ext cx="232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Que tenemos: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C58543E-1D80-4F06-98DF-E7F90FA44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916" y="304573"/>
            <a:ext cx="371048" cy="44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9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52132" y="397275"/>
            <a:ext cx="8039857" cy="504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 dirty="0">
                <a:solidFill>
                  <a:srgbClr val="082E65"/>
                </a:solidFill>
                <a:latin typeface="Arial Black" charset="0"/>
                <a:ea typeface="Arial Black" charset="0"/>
                <a:cs typeface="Arial Black" charset="0"/>
              </a:rPr>
              <a:t>Evolución capacidad portuaria</a:t>
            </a:r>
          </a:p>
          <a:p>
            <a:pPr>
              <a:lnSpc>
                <a:spcPct val="80000"/>
              </a:lnSpc>
            </a:pPr>
            <a:r>
              <a:rPr lang="es-ES" sz="2800" b="1" dirty="0">
                <a:solidFill>
                  <a:srgbClr val="F06102"/>
                </a:solidFill>
                <a:latin typeface="Arial" charset="0"/>
                <a:cs typeface="Arial" charset="0"/>
              </a:rPr>
              <a:t>2010-2018</a:t>
            </a:r>
            <a:endParaRPr lang="es-ES" sz="2800" b="1" dirty="0">
              <a:solidFill>
                <a:srgbClr val="082E65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7" name="Rectángulo redondeado 36">
            <a:extLst>
              <a:ext uri="{FF2B5EF4-FFF2-40B4-BE49-F238E27FC236}">
                <a16:creationId xmlns:a16="http://schemas.microsoft.com/office/drawing/2014/main" id="{8B8A4377-248F-4A75-9D6A-1C5C1E766CDE}"/>
              </a:ext>
            </a:extLst>
          </p:cNvPr>
          <p:cNvSpPr/>
          <p:nvPr/>
        </p:nvSpPr>
        <p:spPr>
          <a:xfrm>
            <a:off x="2555358" y="6285490"/>
            <a:ext cx="6858000" cy="4256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 b="1" dirty="0">
              <a:solidFill>
                <a:schemeClr val="accent1">
                  <a:lumMod val="25000"/>
                </a:schemeClr>
              </a:solidFill>
              <a:latin typeface="Candara" panose="020E0502030303020204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2E8FE2CE-908F-4797-97AF-B22651D302CF}"/>
              </a:ext>
            </a:extLst>
          </p:cNvPr>
          <p:cNvGrpSpPr/>
          <p:nvPr/>
        </p:nvGrpSpPr>
        <p:grpSpPr>
          <a:xfrm>
            <a:off x="2868706" y="6454103"/>
            <a:ext cx="3756721" cy="276999"/>
            <a:chOff x="1403194" y="4492706"/>
            <a:chExt cx="2142722" cy="34092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F6C3736B-B51D-478B-A50F-D66BE4643AE2}"/>
                </a:ext>
              </a:extLst>
            </p:cNvPr>
            <p:cNvSpPr/>
            <p:nvPr/>
          </p:nvSpPr>
          <p:spPr>
            <a:xfrm>
              <a:off x="1403194" y="4605571"/>
              <a:ext cx="152482" cy="1176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200" b="1" dirty="0">
                <a:solidFill>
                  <a:schemeClr val="accent1">
                    <a:lumMod val="25000"/>
                  </a:schemeClr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7B723406-F576-4A7B-A2FC-F8AA041F714D}"/>
                </a:ext>
              </a:extLst>
            </p:cNvPr>
            <p:cNvSpPr txBox="1"/>
            <p:nvPr/>
          </p:nvSpPr>
          <p:spPr>
            <a:xfrm>
              <a:off x="1564937" y="4492706"/>
              <a:ext cx="1980979" cy="340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b="1" dirty="0">
                  <a:solidFill>
                    <a:schemeClr val="accent1">
                      <a:lumMod val="25000"/>
                    </a:schemeClr>
                  </a:solidFill>
                  <a:latin typeface="Candara" panose="020E0502030303020204" pitchFamily="34" charset="0"/>
                </a:rPr>
                <a:t>Carbón</a:t>
              </a:r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76A85F7-107B-492A-B1C0-C299CDEA4F52}"/>
              </a:ext>
            </a:extLst>
          </p:cNvPr>
          <p:cNvSpPr/>
          <p:nvPr/>
        </p:nvSpPr>
        <p:spPr>
          <a:xfrm>
            <a:off x="4530236" y="6545727"/>
            <a:ext cx="279820" cy="937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 b="1" dirty="0">
              <a:solidFill>
                <a:schemeClr val="accent1">
                  <a:lumMod val="2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80F206E-C3E1-4A73-A8E0-8E8B94AC68A8}"/>
              </a:ext>
            </a:extLst>
          </p:cNvPr>
          <p:cNvSpPr txBox="1"/>
          <p:nvPr/>
        </p:nvSpPr>
        <p:spPr>
          <a:xfrm>
            <a:off x="4810056" y="6454102"/>
            <a:ext cx="2386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chemeClr val="accent1">
                    <a:lumMod val="25000"/>
                  </a:schemeClr>
                </a:solidFill>
                <a:latin typeface="Candara" panose="020E0502030303020204" pitchFamily="34" charset="0"/>
              </a:rPr>
              <a:t>Hidrocarburos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F998EE1-8029-4EF7-AF1B-6CB923863BCD}"/>
              </a:ext>
            </a:extLst>
          </p:cNvPr>
          <p:cNvSpPr txBox="1"/>
          <p:nvPr/>
        </p:nvSpPr>
        <p:spPr>
          <a:xfrm>
            <a:off x="3732966" y="6238617"/>
            <a:ext cx="2377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Descripción:</a:t>
            </a: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855617"/>
              </p:ext>
            </p:extLst>
          </p:nvPr>
        </p:nvGraphicFramePr>
        <p:xfrm>
          <a:off x="2133600" y="1325217"/>
          <a:ext cx="7924800" cy="4412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ángulo 16">
            <a:extLst>
              <a:ext uri="{FF2B5EF4-FFF2-40B4-BE49-F238E27FC236}">
                <a16:creationId xmlns:a16="http://schemas.microsoft.com/office/drawing/2014/main" id="{676A85F7-107B-492A-B1C0-C299CDEA4F52}"/>
              </a:ext>
            </a:extLst>
          </p:cNvPr>
          <p:cNvSpPr/>
          <p:nvPr/>
        </p:nvSpPr>
        <p:spPr>
          <a:xfrm>
            <a:off x="6627859" y="6533581"/>
            <a:ext cx="279820" cy="937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 b="1" dirty="0">
              <a:solidFill>
                <a:schemeClr val="accent1">
                  <a:lumMod val="2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80F206E-C3E1-4A73-A8E0-8E8B94AC68A8}"/>
              </a:ext>
            </a:extLst>
          </p:cNvPr>
          <p:cNvSpPr txBox="1"/>
          <p:nvPr/>
        </p:nvSpPr>
        <p:spPr>
          <a:xfrm>
            <a:off x="6875021" y="6454103"/>
            <a:ext cx="2719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chemeClr val="accent1">
                    <a:lumMod val="25000"/>
                  </a:schemeClr>
                </a:solidFill>
                <a:latin typeface="Candara" panose="020E0502030303020204" pitchFamily="34" charset="0"/>
              </a:rPr>
              <a:t>Otros: Contenedores, Carga General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738DA83-6988-480E-A19D-7B987C91F8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916" y="304573"/>
            <a:ext cx="371048" cy="44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66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89964" y="266082"/>
            <a:ext cx="8039857" cy="504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800" b="1">
                <a:solidFill>
                  <a:srgbClr val="082E65"/>
                </a:solidFill>
                <a:latin typeface="Arial Black" charset="0"/>
                <a:ea typeface="Arial Black" charset="0"/>
                <a:cs typeface="Arial Black" charset="0"/>
              </a:rPr>
              <a:t>Evolución Inversiones</a:t>
            </a:r>
            <a:endParaRPr lang="es-ES" sz="2800" b="1" dirty="0">
              <a:solidFill>
                <a:srgbClr val="082E65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2AAE07-2DD2-48A1-A410-12F323B1AFAB}"/>
              </a:ext>
            </a:extLst>
          </p:cNvPr>
          <p:cNvSpPr txBox="1"/>
          <p:nvPr/>
        </p:nvSpPr>
        <p:spPr>
          <a:xfrm>
            <a:off x="2027531" y="5654254"/>
            <a:ext cx="4477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23F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*Millones de Dólares: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FFEBB0C-368B-4FB9-8BBC-5717C99E184D}"/>
              </a:ext>
            </a:extLst>
          </p:cNvPr>
          <p:cNvSpPr/>
          <p:nvPr/>
        </p:nvSpPr>
        <p:spPr>
          <a:xfrm>
            <a:off x="5163694" y="1479110"/>
            <a:ext cx="1864613" cy="392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s-ES" sz="2400" b="1" dirty="0">
                <a:solidFill>
                  <a:srgbClr val="F06102"/>
                </a:solidFill>
                <a:latin typeface="Arial" charset="0"/>
                <a:cs typeface="Arial" charset="0"/>
              </a:rPr>
              <a:t>2010-2018:</a:t>
            </a:r>
            <a:r>
              <a:rPr lang="es-ES" sz="2400" b="1" dirty="0">
                <a:solidFill>
                  <a:srgbClr val="082E65"/>
                </a:solidFill>
                <a:latin typeface="Arial Black" charset="0"/>
                <a:ea typeface="Arial Black" charset="0"/>
                <a:cs typeface="Arial Black" charset="0"/>
              </a:rPr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6528626-463B-4A36-A43E-465A4C00A4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916" y="304573"/>
            <a:ext cx="371048" cy="44255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2008A17-09DC-4077-9FD4-9782748551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573"/>
            <a:ext cx="371048" cy="442559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29E311C0-F42B-4269-BC9E-FF2848DBECBE}"/>
              </a:ext>
            </a:extLst>
          </p:cNvPr>
          <p:cNvGrpSpPr/>
          <p:nvPr/>
        </p:nvGrpSpPr>
        <p:grpSpPr>
          <a:xfrm>
            <a:off x="2027531" y="1085471"/>
            <a:ext cx="10879419" cy="4568783"/>
            <a:chOff x="2027531" y="1085471"/>
            <a:chExt cx="10879419" cy="456878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64DFDD92-902C-496B-9391-812E3F8BA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7531" y="1085471"/>
              <a:ext cx="7055727" cy="4568783"/>
            </a:xfrm>
            <a:prstGeom prst="rect">
              <a:avLst/>
            </a:prstGeom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C32718D5-5249-47F4-8867-E977DC8A08F4}"/>
                </a:ext>
              </a:extLst>
            </p:cNvPr>
            <p:cNvSpPr txBox="1"/>
            <p:nvPr/>
          </p:nvSpPr>
          <p:spPr>
            <a:xfrm>
              <a:off x="8429821" y="4775428"/>
              <a:ext cx="44771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u="sng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Proyección 2018</a:t>
              </a: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C06A860B-E77B-4A7A-A1B2-CF776B62F1C9}"/>
              </a:ext>
            </a:extLst>
          </p:cNvPr>
          <p:cNvSpPr/>
          <p:nvPr/>
        </p:nvSpPr>
        <p:spPr>
          <a:xfrm>
            <a:off x="2027531" y="5962031"/>
            <a:ext cx="64465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u="sng" dirty="0">
                <a:solidFill>
                  <a:srgbClr val="FF0000"/>
                </a:solidFill>
              </a:rPr>
              <a:t>El % de Avance de Ejecución en relación con la meta para el 2018 es 62%</a:t>
            </a:r>
          </a:p>
          <a:p>
            <a:r>
              <a:rPr lang="es-CO" sz="1200" b="1" u="sng" dirty="0">
                <a:solidFill>
                  <a:srgbClr val="FF0000"/>
                </a:solidFill>
              </a:rPr>
              <a:t>La cual corresponde principalmente a recursos ejecutados en la zona portuaria de Buenaventu</a:t>
            </a:r>
            <a:r>
              <a:rPr lang="es-CO" b="1" u="sng" dirty="0">
                <a:solidFill>
                  <a:srgbClr val="FF0000"/>
                </a:solidFill>
              </a:rPr>
              <a:t>ra.</a:t>
            </a:r>
            <a:endParaRPr lang="es-CO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878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0BC239E1B43D41814A5AF8EA3F0592" ma:contentTypeVersion="6" ma:contentTypeDescription="Crear nuevo documento." ma:contentTypeScope="" ma:versionID="e68228055d815bc8f50603f019e97376">
  <xsd:schema xmlns:xsd="http://www.w3.org/2001/XMLSchema" xmlns:xs="http://www.w3.org/2001/XMLSchema" xmlns:p="http://schemas.microsoft.com/office/2006/metadata/properties" xmlns:ns2="fa8c897a-0592-4b81-bda8-34cf1bc117b2" xmlns:ns3="35a9ce6c-1d92-49a6-801a-55e6fe49eabb" targetNamespace="http://schemas.microsoft.com/office/2006/metadata/properties" ma:root="true" ma:fieldsID="cee0bb168bd3ac7c8450023cce8b55ce" ns2:_="" ns3:_="">
    <xsd:import namespace="fa8c897a-0592-4b81-bda8-34cf1bc117b2"/>
    <xsd:import namespace="35a9ce6c-1d92-49a6-801a-55e6fe49eab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8c897a-0592-4b81-bda8-34cf1bc117b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Última vez que se compartió por usuario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Última vez que se compartió por hora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a9ce6c-1d92-49a6-801a-55e6fe49ea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1ECC4B-B7FE-43ED-9E50-A972A1CB011A}">
  <ds:schemaRefs>
    <ds:schemaRef ds:uri="http://schemas.microsoft.com/office/infopath/2007/PartnerControls"/>
    <ds:schemaRef ds:uri="fa8c897a-0592-4b81-bda8-34cf1bc117b2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35a9ce6c-1d92-49a6-801a-55e6fe49eabb"/>
    <ds:schemaRef ds:uri="http://purl.org/dc/dcmitype/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E4C793B-421A-4D43-BD33-278F63139F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C7E918-8B25-426D-A410-82F08B7F5D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8c897a-0592-4b81-bda8-34cf1bc117b2"/>
    <ds:schemaRef ds:uri="35a9ce6c-1d92-49a6-801a-55e6fe49ea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4173</TotalTime>
  <Words>108</Words>
  <Application>Microsoft Office PowerPoint</Application>
  <PresentationFormat>Panorámica</PresentationFormat>
  <Paragraphs>38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Candara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Vanessa Maria Vergara Dominguez</dc:creator>
  <cp:lastModifiedBy>Ricardo Aguilera Wilches</cp:lastModifiedBy>
  <cp:revision>220</cp:revision>
  <cp:lastPrinted>2018-09-04T14:04:40Z</cp:lastPrinted>
  <dcterms:created xsi:type="dcterms:W3CDTF">2018-01-12T20:27:41Z</dcterms:created>
  <dcterms:modified xsi:type="dcterms:W3CDTF">2018-11-09T21:51:52Z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0x0101000D0BC239E1B43D41814A5AF8EA3F0592</vt:lpwstr>
  </property>
</Properties>
</file>