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0" r:id="rId3"/>
    <p:sldId id="264" r:id="rId4"/>
    <p:sldId id="266" r:id="rId5"/>
    <p:sldId id="267" r:id="rId6"/>
    <p:sldId id="278" r:id="rId7"/>
    <p:sldId id="287" r:id="rId8"/>
    <p:sldId id="288" r:id="rId9"/>
    <p:sldId id="289" r:id="rId10"/>
    <p:sldId id="290" r:id="rId11"/>
    <p:sldId id="291" r:id="rId12"/>
    <p:sldId id="292" r:id="rId13"/>
    <p:sldId id="268" r:id="rId14"/>
    <p:sldId id="279" r:id="rId15"/>
    <p:sldId id="274" r:id="rId16"/>
    <p:sldId id="281" r:id="rId17"/>
    <p:sldId id="282" r:id="rId18"/>
    <p:sldId id="283" r:id="rId19"/>
    <p:sldId id="284" r:id="rId20"/>
    <p:sldId id="272" r:id="rId21"/>
    <p:sldId id="285" r:id="rId22"/>
    <p:sldId id="286" r:id="rId23"/>
    <p:sldId id="293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D"/>
    <a:srgbClr val="006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5"/>
    <p:restoredTop sz="98202" autoAdjust="0"/>
  </p:normalViewPr>
  <p:slideViewPr>
    <p:cSldViewPr snapToGrid="0" snapToObjects="1">
      <p:cViewPr varScale="1">
        <p:scale>
          <a:sx n="146" d="100"/>
          <a:sy n="146" d="100"/>
        </p:scale>
        <p:origin x="87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2686D-009B-4755-BF3C-B1645D0A938E}" type="datetimeFigureOut">
              <a:rPr lang="es-ES" smtClean="0"/>
              <a:t>07/12/2018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E71F-6302-4695-A732-5DA60A1BF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41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17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262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61050eef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61050eef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182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61050eef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61050eef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182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61050eef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61050eef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182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61050eef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61050eef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891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61050eef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61050eef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891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61050eef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61050eef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89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88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65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70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617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405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405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61050eef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61050eef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182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61050eef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61050eef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18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 userDrawn="1"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213694" y="0"/>
            <a:ext cx="59352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92" y="346605"/>
            <a:ext cx="2616953" cy="746654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EBB03E-157E-1743-86F1-8874FFB4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439863"/>
            <a:ext cx="5149596" cy="1349375"/>
          </a:xfrm>
        </p:spPr>
        <p:txBody>
          <a:bodyPr/>
          <a:lstStyle>
            <a:lvl1pPr marL="95250" indent="0" algn="r">
              <a:buNone/>
              <a:defRPr sz="3000"/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6" y="3771884"/>
            <a:ext cx="3904083" cy="7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1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68286" y="1443237"/>
            <a:ext cx="4540639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100">
                <a:solidFill>
                  <a:srgbClr val="0066CD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768725" y="622912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70" name="Google Shape;70;p9"/>
          <p:cNvSpPr txBox="1"/>
          <p:nvPr/>
        </p:nvSpPr>
        <p:spPr>
          <a:xfrm>
            <a:off x="8336496" y="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" name="Google Shape;49;p8">
            <a:extLst>
              <a:ext uri="{FF2B5EF4-FFF2-40B4-BE49-F238E27FC236}">
                <a16:creationId xmlns:a16="http://schemas.microsoft.com/office/drawing/2014/main" id="{F857B41C-5513-DA44-8463-125E990722A2}"/>
              </a:ext>
            </a:extLst>
          </p:cNvPr>
          <p:cNvSpPr txBox="1"/>
          <p:nvPr userDrawn="1"/>
        </p:nvSpPr>
        <p:spPr>
          <a:xfrm>
            <a:off x="1644575" y="106354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Agencia Nacional de Infraestructura - ANI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bg>
      <p:bgPr>
        <a:solidFill>
          <a:srgbClr val="DCEAFB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6336126" y="2553350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Work Sans Light"/>
              <a:buNone/>
              <a:defRPr sz="100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-1" y="943597"/>
            <a:ext cx="5314401" cy="355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336126" y="1741117"/>
            <a:ext cx="2351999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49;p8">
            <a:extLst>
              <a:ext uri="{FF2B5EF4-FFF2-40B4-BE49-F238E27FC236}">
                <a16:creationId xmlns:a16="http://schemas.microsoft.com/office/drawing/2014/main" id="{657FB2C2-5A5E-6343-8183-0F92F8858369}"/>
              </a:ext>
            </a:extLst>
          </p:cNvPr>
          <p:cNvSpPr txBox="1"/>
          <p:nvPr userDrawn="1"/>
        </p:nvSpPr>
        <p:spPr>
          <a:xfrm>
            <a:off x="1644575" y="106354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Agencia Nacional de Infraestructura - ANI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 1">
  <p:cSld name="PICTURE_WITH_CAPTION_TEXT_1">
    <p:bg>
      <p:bgPr>
        <a:solidFill>
          <a:srgbClr val="DCEAFB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3768726" y="2553350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Work Sans Light"/>
              <a:buNone/>
              <a:defRPr sz="100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>
            <a:spLocks noGrp="1"/>
          </p:cNvSpPr>
          <p:nvPr>
            <p:ph type="pic" idx="2"/>
          </p:nvPr>
        </p:nvSpPr>
        <p:spPr>
          <a:xfrm>
            <a:off x="0" y="0"/>
            <a:ext cx="3423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768724" y="1733025"/>
            <a:ext cx="4307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solidFill>
          <a:srgbClr val="DCEAFB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6336125" y="1597800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3768725" y="1597800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3768725" y="777475"/>
            <a:ext cx="4307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000"/>
              <a:buFont typeface="Work Sans Light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8336496" y="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" name="Google Shape;49;p8">
            <a:extLst>
              <a:ext uri="{FF2B5EF4-FFF2-40B4-BE49-F238E27FC236}">
                <a16:creationId xmlns:a16="http://schemas.microsoft.com/office/drawing/2014/main" id="{246E78F3-DD08-C543-A297-E33C95835FF8}"/>
              </a:ext>
            </a:extLst>
          </p:cNvPr>
          <p:cNvSpPr txBox="1"/>
          <p:nvPr userDrawn="1"/>
        </p:nvSpPr>
        <p:spPr>
          <a:xfrm>
            <a:off x="1644575" y="106354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Agencia Nacional de Infraestructura - ANI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644575" y="4802700"/>
            <a:ext cx="4577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8488896" y="1524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" name="Google Shape;49;p8">
            <a:extLst>
              <a:ext uri="{FF2B5EF4-FFF2-40B4-BE49-F238E27FC236}">
                <a16:creationId xmlns:a16="http://schemas.microsoft.com/office/drawing/2014/main" id="{84A255B8-7451-D143-97FC-D3D6D7120D3F}"/>
              </a:ext>
            </a:extLst>
          </p:cNvPr>
          <p:cNvSpPr txBox="1"/>
          <p:nvPr userDrawn="1"/>
        </p:nvSpPr>
        <p:spPr>
          <a:xfrm>
            <a:off x="1644575" y="106354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Agencia Nacional de Infraestructura - ANI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213694" y="0"/>
            <a:ext cx="59352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955B736-7798-C34B-A56E-AC06F9548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423" t="22762" r="5831" b="22033"/>
          <a:stretch/>
        </p:blipFill>
        <p:spPr>
          <a:xfrm>
            <a:off x="6045431" y="214185"/>
            <a:ext cx="2565414" cy="988252"/>
          </a:xfrm>
          <a:prstGeom prst="rect">
            <a:avLst/>
          </a:prstGeom>
        </p:spPr>
      </p:pic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30297748-0557-3648-8A69-36713C763C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439863"/>
            <a:ext cx="5149596" cy="1349375"/>
          </a:xfrm>
        </p:spPr>
        <p:txBody>
          <a:bodyPr/>
          <a:lstStyle>
            <a:lvl1pPr marL="95250" indent="0" algn="r">
              <a:buNone/>
              <a:defRPr sz="3000"/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6" y="3771884"/>
            <a:ext cx="3904083" cy="73201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EA78E18F-2390-4348-BB01-B31D4E3799B7}"/>
              </a:ext>
            </a:extLst>
          </p:cNvPr>
          <p:cNvSpPr>
            <a:spLocks noChangeAspect="1"/>
          </p:cNvSpPr>
          <p:nvPr userDrawn="1"/>
        </p:nvSpPr>
        <p:spPr>
          <a:xfrm>
            <a:off x="7344000" y="3343500"/>
            <a:ext cx="18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410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213694" y="0"/>
            <a:ext cx="59352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6E0989D-2DF8-A34E-93B0-ECA13CEB36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9903" y="344769"/>
            <a:ext cx="2520941" cy="840314"/>
          </a:xfrm>
          <a:prstGeom prst="rect">
            <a:avLst/>
          </a:prstGeom>
        </p:spPr>
      </p:pic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8BC793E6-0C41-4B43-8CDB-8217B35FA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439863"/>
            <a:ext cx="5149596" cy="1349375"/>
          </a:xfrm>
        </p:spPr>
        <p:txBody>
          <a:bodyPr/>
          <a:lstStyle>
            <a:lvl1pPr marL="95250" indent="0" algn="r">
              <a:buNone/>
              <a:defRPr sz="3000"/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1A95C25-BECE-D04F-88BD-7312FC1557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6" y="3771884"/>
            <a:ext cx="3904083" cy="73201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E4D629E9-FC70-F241-A8E3-3B9FE3CE9845}"/>
              </a:ext>
            </a:extLst>
          </p:cNvPr>
          <p:cNvSpPr>
            <a:spLocks noChangeAspect="1"/>
          </p:cNvSpPr>
          <p:nvPr userDrawn="1"/>
        </p:nvSpPr>
        <p:spPr>
          <a:xfrm>
            <a:off x="7344000" y="3343500"/>
            <a:ext cx="18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43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213694" y="0"/>
            <a:ext cx="59352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2C7422-1B31-2440-8478-AA97B5C2FA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0608" y="195200"/>
            <a:ext cx="1460237" cy="1060312"/>
          </a:xfrm>
          <a:prstGeom prst="rect">
            <a:avLst/>
          </a:prstGeom>
        </p:spPr>
      </p:pic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65AC3382-4635-7A42-B354-7B10862F96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439863"/>
            <a:ext cx="5149596" cy="1349375"/>
          </a:xfrm>
        </p:spPr>
        <p:txBody>
          <a:bodyPr/>
          <a:lstStyle>
            <a:lvl1pPr marL="95250" indent="0" algn="r">
              <a:buNone/>
              <a:defRPr sz="3000"/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92AE9E-8EA5-8C4A-B4E2-E4C58E9C6B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6" y="3771884"/>
            <a:ext cx="3904083" cy="73201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90183A7-E5A8-5D4E-9FC6-4B5425704400}"/>
              </a:ext>
            </a:extLst>
          </p:cNvPr>
          <p:cNvSpPr>
            <a:spLocks noChangeAspect="1"/>
          </p:cNvSpPr>
          <p:nvPr userDrawn="1"/>
        </p:nvSpPr>
        <p:spPr>
          <a:xfrm>
            <a:off x="7344000" y="3343500"/>
            <a:ext cx="18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137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213694" y="0"/>
            <a:ext cx="59352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2C7422-1B31-2440-8478-AA97B5C2FA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0884" y="192023"/>
            <a:ext cx="1749716" cy="1037845"/>
          </a:xfrm>
          <a:prstGeom prst="rect">
            <a:avLst/>
          </a:prstGeom>
        </p:spPr>
      </p:pic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F43D9116-2F4F-0543-8A5B-FA447A39D6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439863"/>
            <a:ext cx="5149596" cy="1349375"/>
          </a:xfrm>
        </p:spPr>
        <p:txBody>
          <a:bodyPr/>
          <a:lstStyle>
            <a:lvl1pPr marL="95250" indent="0" algn="r">
              <a:buNone/>
              <a:defRPr sz="3000"/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2F1537A-5044-114C-867D-D3EFAA6130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6" y="3771884"/>
            <a:ext cx="3904083" cy="73201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6F272C2-FE78-3B4B-8CFB-933D133BD11F}"/>
              </a:ext>
            </a:extLst>
          </p:cNvPr>
          <p:cNvSpPr>
            <a:spLocks noChangeAspect="1"/>
          </p:cNvSpPr>
          <p:nvPr userDrawn="1"/>
        </p:nvSpPr>
        <p:spPr>
          <a:xfrm>
            <a:off x="7344000" y="3343500"/>
            <a:ext cx="18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0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213694" y="0"/>
            <a:ext cx="59352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2C7422-1B31-2440-8478-AA97B5C2FA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9409" y="215593"/>
            <a:ext cx="911191" cy="1032563"/>
          </a:xfrm>
          <a:prstGeom prst="rect">
            <a:avLst/>
          </a:prstGeom>
        </p:spPr>
      </p:pic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7F89DBB9-C64D-A243-9BCE-6A6B9C31FC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439863"/>
            <a:ext cx="5149596" cy="1349375"/>
          </a:xfrm>
        </p:spPr>
        <p:txBody>
          <a:bodyPr/>
          <a:lstStyle>
            <a:lvl1pPr marL="95250" indent="0" algn="r">
              <a:buNone/>
              <a:defRPr sz="3000"/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8F0AC9F-AE7A-F045-89E9-E509AA00DC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6" y="3771884"/>
            <a:ext cx="3904083" cy="73201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48D760F-2B62-764F-8DAB-0B5429A0FAE2}"/>
              </a:ext>
            </a:extLst>
          </p:cNvPr>
          <p:cNvSpPr>
            <a:spLocks noChangeAspect="1"/>
          </p:cNvSpPr>
          <p:nvPr userDrawn="1"/>
        </p:nvSpPr>
        <p:spPr>
          <a:xfrm>
            <a:off x="7344000" y="3343500"/>
            <a:ext cx="18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40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213694" y="0"/>
            <a:ext cx="59352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7F89DBB9-C64D-A243-9BCE-6A6B9C31FC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439863"/>
            <a:ext cx="5149596" cy="1349375"/>
          </a:xfrm>
        </p:spPr>
        <p:txBody>
          <a:bodyPr/>
          <a:lstStyle>
            <a:lvl1pPr marL="95250" indent="0" algn="r">
              <a:buNone/>
              <a:defRPr sz="3000"/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8F0AC9F-AE7A-F045-89E9-E509AA00D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6" y="3771884"/>
            <a:ext cx="3904083" cy="73201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48D760F-2B62-764F-8DAB-0B5429A0FAE2}"/>
              </a:ext>
            </a:extLst>
          </p:cNvPr>
          <p:cNvSpPr>
            <a:spLocks noChangeAspect="1"/>
          </p:cNvSpPr>
          <p:nvPr userDrawn="1"/>
        </p:nvSpPr>
        <p:spPr>
          <a:xfrm>
            <a:off x="7344000" y="3343500"/>
            <a:ext cx="18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265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/>
        </p:nvSpPr>
        <p:spPr>
          <a:xfrm>
            <a:off x="1644575" y="106354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Presidencia de la República de Colombia</a:t>
            </a:r>
            <a:endParaRPr sz="600" b="0" i="0" u="none" strike="noStrike" cap="none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37" name="Google Shape;37;p6"/>
          <p:cNvSpPr txBox="1"/>
          <p:nvPr/>
        </p:nvSpPr>
        <p:spPr>
          <a:xfrm>
            <a:off x="8336496" y="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Contenid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69" y="620206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1888923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1644575" y="106354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Agencia Nacional de Infraestructura - ANI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8336496" y="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1440531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2327959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2809186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1507211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1888923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197687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2412201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289464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1445373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2332801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281402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1512053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198171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2417043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2899489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52" r:id="rId8"/>
    <p:sldLayoutId id="2147483654" r:id="rId9"/>
    <p:sldLayoutId id="2147483655" r:id="rId10"/>
    <p:sldLayoutId id="2147483656" r:id="rId11"/>
    <p:sldLayoutId id="2147483657" r:id="rId12"/>
    <p:sldLayoutId id="2147483659" r:id="rId13"/>
    <p:sldLayoutId id="214748366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9E0C39-8742-B14F-9B09-71798CFEC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Estamos conectando      al país, estamos construyendo equidad.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26062" y="622912"/>
            <a:ext cx="5421380" cy="640198"/>
          </a:xfrm>
        </p:spPr>
        <p:txBody>
          <a:bodyPr/>
          <a:lstStyle/>
          <a:p>
            <a:r>
              <a:rPr lang="es-ES_tradnl" dirty="0">
                <a:latin typeface="Work Sans" pitchFamily="2" charset="77"/>
              </a:rPr>
              <a:t>Estado actual de las metas para la vigencia 2018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76A537D-1BDE-0144-A7B8-A5CC2FF2A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33966"/>
              </p:ext>
            </p:extLst>
          </p:nvPr>
        </p:nvGraphicFramePr>
        <p:xfrm>
          <a:off x="618271" y="1759629"/>
          <a:ext cx="4798973" cy="282585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16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7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es-CO" sz="1000" b="1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Meta 2018</a:t>
                      </a:r>
                      <a:endParaRPr lang="es-CO" sz="1400" b="1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Avance</a:t>
                      </a:r>
                      <a:endParaRPr lang="es-CO" sz="1400" b="1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400" b="1" i="0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66CD"/>
                          </a:solidFill>
                          <a:effectLst/>
                          <a:latin typeface="Work Sans SemiBold" charset="0"/>
                          <a:ea typeface="Work Sans SemiBold" charset="0"/>
                          <a:cs typeface="Work Sans SemiBold" charset="0"/>
                        </a:rPr>
                        <a:t>Indicadores</a:t>
                      </a: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es-CO" sz="1200" b="1" i="0" u="none" strike="noStrike" dirty="0">
                        <a:solidFill>
                          <a:srgbClr val="0066CD"/>
                        </a:solidFill>
                        <a:effectLst/>
                        <a:latin typeface="Work Sans SemiBold" charset="0"/>
                        <a:ea typeface="Work Sans SemiBold" charset="0"/>
                        <a:cs typeface="Work Sans SemiBold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66CD"/>
                          </a:solidFill>
                          <a:effectLst/>
                          <a:latin typeface="Work Sans SemiBold" charset="0"/>
                          <a:ea typeface="Work Sans SemiBold" charset="0"/>
                          <a:cs typeface="Work Sans SemiBold" charset="0"/>
                        </a:rPr>
                        <a:t>A Sept.</a:t>
                      </a: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328">
                <a:tc>
                  <a:txBody>
                    <a:bodyPr/>
                    <a:lstStyle/>
                    <a:p>
                      <a:r>
                        <a:rPr lang="es-ES" sz="1200" b="1" i="0" u="none" strike="noStrike" kern="1200" cap="none" dirty="0">
                          <a:solidFill>
                            <a:srgbClr val="0065CB"/>
                          </a:solidFill>
                          <a:effectLst/>
                          <a:latin typeface="Work Sans SemiBold" charset="0"/>
                          <a:ea typeface="Work Sans SemiBold" charset="0"/>
                          <a:cs typeface="Work Sans SemiBold" charset="0"/>
                          <a:sym typeface="Arial"/>
                        </a:rPr>
                        <a:t>Nuevas calzadas</a:t>
                      </a:r>
                      <a:r>
                        <a:rPr lang="es-ES" sz="1200" b="1" i="0" u="none" strike="noStrike" kern="1200" cap="none" baseline="0" dirty="0">
                          <a:solidFill>
                            <a:srgbClr val="0065CB"/>
                          </a:solidFill>
                          <a:effectLst/>
                          <a:latin typeface="Work Sans SemiBold" charset="0"/>
                          <a:ea typeface="Work Sans SemiBold" charset="0"/>
                          <a:cs typeface="Work Sans SemiBold" charset="0"/>
                          <a:sym typeface="Arial"/>
                        </a:rPr>
                        <a:t> construidas</a:t>
                      </a:r>
                      <a:endParaRPr lang="es-ES" sz="1200" b="1" i="0" dirty="0">
                        <a:solidFill>
                          <a:srgbClr val="0065CB"/>
                        </a:solidFill>
                        <a:latin typeface="Work Sans SemiBold" charset="0"/>
                        <a:ea typeface="Work Sans SemiBold" charset="0"/>
                        <a:cs typeface="Work Sans SemiBold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i="0" dirty="0">
                          <a:solidFill>
                            <a:srgbClr val="0065CB"/>
                          </a:solidFill>
                          <a:latin typeface="Work Sans" charset="0"/>
                          <a:ea typeface="Work Sans" charset="0"/>
                          <a:cs typeface="Work Sans" charset="0"/>
                        </a:rPr>
                        <a:t>116 km</a:t>
                      </a:r>
                    </a:p>
                  </a:txBody>
                  <a:tcPr marL="48034" marR="48034" marT="24017" marB="24017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i="0" dirty="0">
                          <a:solidFill>
                            <a:srgbClr val="0065CB"/>
                          </a:solidFill>
                          <a:latin typeface="Work Sans" charset="0"/>
                          <a:ea typeface="Work Sans" charset="0"/>
                          <a:cs typeface="Work Sans" charset="0"/>
                        </a:rPr>
                        <a:t>82,7 km</a:t>
                      </a:r>
                    </a:p>
                  </a:txBody>
                  <a:tcPr marL="48034" marR="48034" marT="24017" marB="24017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i="0" dirty="0">
                          <a:solidFill>
                            <a:srgbClr val="0065CB"/>
                          </a:solidFill>
                          <a:latin typeface="Work Sans" charset="0"/>
                          <a:ea typeface="Work Sans" charset="0"/>
                          <a:cs typeface="Work Sans" charset="0"/>
                        </a:rPr>
                        <a:t>71</a:t>
                      </a:r>
                    </a:p>
                  </a:txBody>
                  <a:tcPr marL="48034" marR="48034" marT="24017" marB="24017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b="1" i="0" dirty="0">
                          <a:solidFill>
                            <a:srgbClr val="0065CB"/>
                          </a:solidFill>
                          <a:latin typeface="Work Sans SemiBold" charset="0"/>
                          <a:ea typeface="Work Sans SemiBold" charset="0"/>
                          <a:cs typeface="Work Sans SemiBold" charset="0"/>
                        </a:rPr>
                        <a:t>Mejorar y rehabilitar vías concesionadas</a:t>
                      </a:r>
                      <a:endParaRPr lang="es-CO" sz="1200" b="1" i="0" dirty="0">
                        <a:solidFill>
                          <a:srgbClr val="0065CB"/>
                        </a:solidFill>
                        <a:latin typeface="Work Sans SemiBold" charset="0"/>
                        <a:ea typeface="Work Sans SemiBold" charset="0"/>
                        <a:cs typeface="Work Sans SemiBold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i="0" dirty="0">
                          <a:solidFill>
                            <a:srgbClr val="0065CB"/>
                          </a:solidFill>
                          <a:latin typeface="Work Sans" charset="0"/>
                          <a:ea typeface="Work Sans" charset="0"/>
                          <a:cs typeface="Work Sans" charset="0"/>
                        </a:rPr>
                        <a:t>172,14 km</a:t>
                      </a:r>
                    </a:p>
                  </a:txBody>
                  <a:tcPr marL="48034" marR="48034" marT="24017" marB="24017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i="0" dirty="0">
                          <a:solidFill>
                            <a:srgbClr val="0065CB"/>
                          </a:solidFill>
                          <a:latin typeface="Work Sans" charset="0"/>
                          <a:ea typeface="Work Sans" charset="0"/>
                          <a:cs typeface="Work Sans" charset="0"/>
                        </a:rPr>
                        <a:t>189,7 km</a:t>
                      </a:r>
                    </a:p>
                  </a:txBody>
                  <a:tcPr marL="48034" marR="48034" marT="24017" marB="24017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i="0" dirty="0">
                          <a:solidFill>
                            <a:srgbClr val="0065CB"/>
                          </a:solidFill>
                          <a:latin typeface="Work Sans" charset="0"/>
                          <a:ea typeface="Work Sans" charset="0"/>
                          <a:cs typeface="Work Sans" charset="0"/>
                        </a:rPr>
                        <a:t>110</a:t>
                      </a:r>
                    </a:p>
                  </a:txBody>
                  <a:tcPr marL="48034" marR="48034" marT="24017" marB="24017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b="1" i="0" dirty="0">
                          <a:solidFill>
                            <a:srgbClr val="0065CB"/>
                          </a:solidFill>
                          <a:latin typeface="Work Sans SemiBold" charset="0"/>
                          <a:ea typeface="Work Sans SemiBold" charset="0"/>
                          <a:cs typeface="Work Sans SemiBold" charset="0"/>
                        </a:rPr>
                        <a:t>Inversión privada en infraestructura de carretera</a:t>
                      </a:r>
                      <a:endParaRPr lang="es-CO" sz="1200" b="1" i="0" dirty="0">
                        <a:solidFill>
                          <a:srgbClr val="0065CB"/>
                        </a:solidFill>
                        <a:latin typeface="Work Sans SemiBold" charset="0"/>
                        <a:ea typeface="Work Sans SemiBold" charset="0"/>
                        <a:cs typeface="Work Sans SemiBold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i="0" dirty="0">
                          <a:solidFill>
                            <a:srgbClr val="0065CB"/>
                          </a:solidFill>
                          <a:latin typeface="Work Sans" charset="0"/>
                          <a:ea typeface="Work Sans" charset="0"/>
                          <a:cs typeface="Work Sans" charset="0"/>
                        </a:rPr>
                        <a:t>$8 </a:t>
                      </a:r>
                      <a:r>
                        <a:rPr lang="es-CO" sz="1200" b="0" i="0" dirty="0" err="1">
                          <a:solidFill>
                            <a:srgbClr val="0065CB"/>
                          </a:solidFill>
                          <a:latin typeface="Work Sans" charset="0"/>
                          <a:ea typeface="Work Sans" charset="0"/>
                          <a:cs typeface="Work Sans" charset="0"/>
                        </a:rPr>
                        <a:t>Bn</a:t>
                      </a:r>
                      <a:endParaRPr lang="es-CO" sz="1200" b="0" i="0" dirty="0">
                        <a:solidFill>
                          <a:srgbClr val="0065CB"/>
                        </a:solidFill>
                        <a:latin typeface="Work Sans" charset="0"/>
                        <a:ea typeface="Work Sans" charset="0"/>
                        <a:cs typeface="Work Sans" charset="0"/>
                      </a:endParaRPr>
                    </a:p>
                  </a:txBody>
                  <a:tcPr marL="48034" marR="48034" marT="24017" marB="24017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i="0" dirty="0">
                          <a:solidFill>
                            <a:srgbClr val="0065CB"/>
                          </a:solidFill>
                          <a:latin typeface="Work Sans" charset="0"/>
                          <a:ea typeface="Work Sans" charset="0"/>
                          <a:cs typeface="Work Sans" charset="0"/>
                        </a:rPr>
                        <a:t>$4,1 </a:t>
                      </a:r>
                      <a:r>
                        <a:rPr lang="es-CO" sz="1200" b="0" i="0" dirty="0" err="1">
                          <a:solidFill>
                            <a:srgbClr val="0065CB"/>
                          </a:solidFill>
                          <a:latin typeface="Work Sans" charset="0"/>
                          <a:ea typeface="Work Sans" charset="0"/>
                          <a:cs typeface="Work Sans" charset="0"/>
                        </a:rPr>
                        <a:t>Bn</a:t>
                      </a:r>
                      <a:endParaRPr lang="es-CO" sz="1200" b="0" i="0" dirty="0">
                        <a:solidFill>
                          <a:srgbClr val="0065CB"/>
                        </a:solidFill>
                        <a:latin typeface="Work Sans" charset="0"/>
                        <a:ea typeface="Work Sans" charset="0"/>
                        <a:cs typeface="Work Sans" charset="0"/>
                      </a:endParaRPr>
                    </a:p>
                  </a:txBody>
                  <a:tcPr marL="48034" marR="48034" marT="24017" marB="24017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i="0" dirty="0">
                          <a:solidFill>
                            <a:srgbClr val="0065CB"/>
                          </a:solidFill>
                          <a:latin typeface="Work Sans" charset="0"/>
                          <a:ea typeface="Work Sans" charset="0"/>
                          <a:cs typeface="Work Sans" charset="0"/>
                        </a:rPr>
                        <a:t>52</a:t>
                      </a:r>
                    </a:p>
                  </a:txBody>
                  <a:tcPr marL="48034" marR="48034" marT="24017" marB="24017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b="1" i="0" dirty="0">
                          <a:solidFill>
                            <a:srgbClr val="0065CB"/>
                          </a:solidFill>
                          <a:latin typeface="Work Sans SemiBold" charset="0"/>
                          <a:ea typeface="Work Sans SemiBold" charset="0"/>
                          <a:cs typeface="Work Sans SemiBold" charset="0"/>
                        </a:rPr>
                        <a:t>Inversión privada en infraestructura de férrea, aeroportuaria y portuaria</a:t>
                      </a:r>
                      <a:endParaRPr lang="es-CO" sz="1200" b="1" i="0" dirty="0">
                        <a:solidFill>
                          <a:srgbClr val="0065CB"/>
                        </a:solidFill>
                        <a:latin typeface="Work Sans SemiBold" charset="0"/>
                        <a:ea typeface="Work Sans SemiBold" charset="0"/>
                        <a:cs typeface="Work Sans SemiBold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i="0" dirty="0">
                          <a:solidFill>
                            <a:srgbClr val="0065CB"/>
                          </a:solidFill>
                          <a:latin typeface="Work Sans" charset="0"/>
                          <a:ea typeface="Work Sans" charset="0"/>
                          <a:cs typeface="Work Sans" charset="0"/>
                        </a:rPr>
                        <a:t>$1 </a:t>
                      </a:r>
                      <a:r>
                        <a:rPr lang="es-CO" sz="1200" b="0" i="0" dirty="0" err="1">
                          <a:solidFill>
                            <a:srgbClr val="0065CB"/>
                          </a:solidFill>
                          <a:latin typeface="Work Sans" charset="0"/>
                          <a:ea typeface="Work Sans" charset="0"/>
                          <a:cs typeface="Work Sans" charset="0"/>
                        </a:rPr>
                        <a:t>Bn</a:t>
                      </a:r>
                      <a:endParaRPr lang="es-CO" sz="1200" b="0" i="0" dirty="0">
                        <a:solidFill>
                          <a:srgbClr val="0065CB"/>
                        </a:solidFill>
                        <a:latin typeface="Work Sans" charset="0"/>
                        <a:ea typeface="Work Sans" charset="0"/>
                        <a:cs typeface="Work Sans" charset="0"/>
                      </a:endParaRPr>
                    </a:p>
                  </a:txBody>
                  <a:tcPr marL="48034" marR="48034" marT="24017" marB="24017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i="0" dirty="0">
                          <a:solidFill>
                            <a:srgbClr val="0065CB"/>
                          </a:solidFill>
                          <a:latin typeface="Work Sans" charset="0"/>
                          <a:ea typeface="Work Sans" charset="0"/>
                          <a:cs typeface="Work Sans" charset="0"/>
                        </a:rPr>
                        <a:t>$0,6 </a:t>
                      </a:r>
                      <a:r>
                        <a:rPr lang="es-CO" sz="1200" b="0" i="0" dirty="0" err="1">
                          <a:solidFill>
                            <a:srgbClr val="0065CB"/>
                          </a:solidFill>
                          <a:latin typeface="Work Sans" charset="0"/>
                          <a:ea typeface="Work Sans" charset="0"/>
                          <a:cs typeface="Work Sans" charset="0"/>
                        </a:rPr>
                        <a:t>Bn</a:t>
                      </a:r>
                      <a:endParaRPr lang="es-CO" sz="1200" b="0" i="0" dirty="0">
                        <a:solidFill>
                          <a:srgbClr val="0065CB"/>
                        </a:solidFill>
                        <a:latin typeface="Work Sans" charset="0"/>
                        <a:ea typeface="Work Sans" charset="0"/>
                        <a:cs typeface="Work Sans" charset="0"/>
                      </a:endParaRPr>
                    </a:p>
                  </a:txBody>
                  <a:tcPr marL="48034" marR="48034" marT="24017" marB="24017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i="0" dirty="0">
                          <a:solidFill>
                            <a:srgbClr val="0065CB"/>
                          </a:solidFill>
                          <a:latin typeface="Work Sans" charset="0"/>
                          <a:ea typeface="Work Sans" charset="0"/>
                          <a:cs typeface="Work Sans" charset="0"/>
                        </a:rPr>
                        <a:t>59</a:t>
                      </a:r>
                    </a:p>
                  </a:txBody>
                  <a:tcPr marL="48034" marR="48034" marT="24017" marB="24017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38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530199" y="1203375"/>
            <a:ext cx="5709236" cy="3707948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buFont typeface="Arial" charset="0"/>
              <a:buChar char="•"/>
              <a:defRPr/>
            </a:pPr>
            <a:r>
              <a:rPr lang="es-ES_tradnl" dirty="0">
                <a:latin typeface="Work Sans" pitchFamily="2" charset="77"/>
                <a:ea typeface="Avenir Black" charset="0"/>
                <a:cs typeface="Arial" charset="0"/>
              </a:rPr>
              <a:t>Junto con el Ministerio de Transporte se realizó un </a:t>
            </a:r>
            <a:r>
              <a:rPr lang="es-ES_tradnl" b="1" dirty="0">
                <a:latin typeface="Work Sans" pitchFamily="2" charset="77"/>
                <a:ea typeface="Avenir Black" charset="0"/>
                <a:cs typeface="Arial" charset="0"/>
              </a:rPr>
              <a:t>diagnóstico de las problemáticas de 4G</a:t>
            </a:r>
            <a:r>
              <a:rPr lang="es-ES_tradnl" dirty="0">
                <a:latin typeface="Work Sans" pitchFamily="2" charset="77"/>
                <a:ea typeface="Avenir Black" charset="0"/>
                <a:cs typeface="Arial" charset="0"/>
              </a:rPr>
              <a:t> junto con una hoja de ruta con sus posibles soluciones.</a:t>
            </a:r>
          </a:p>
          <a:p>
            <a:pPr marL="171450" indent="-171450">
              <a:lnSpc>
                <a:spcPct val="100000"/>
              </a:lnSpc>
              <a:buFont typeface="Arial" charset="0"/>
              <a:buChar char="•"/>
              <a:defRPr/>
            </a:pPr>
            <a:r>
              <a:rPr lang="es-ES_tradnl" b="1" dirty="0">
                <a:latin typeface="Work Sans" pitchFamily="2" charset="77"/>
                <a:ea typeface="Avenir Black" charset="0"/>
                <a:cs typeface="Arial" charset="0"/>
              </a:rPr>
              <a:t>Se terminaron las siguientes obras de 4G:</a:t>
            </a:r>
          </a:p>
          <a:p>
            <a:pPr marL="628650" lvl="1" indent="-171450">
              <a:lnSpc>
                <a:spcPct val="100000"/>
              </a:lnSpc>
              <a:buFont typeface="Arial" charset="0"/>
              <a:buChar char="•"/>
              <a:defRPr/>
            </a:pPr>
            <a:r>
              <a:rPr lang="es-ES_tradnl" dirty="0">
                <a:latin typeface="Work Sans" pitchFamily="2" charset="77"/>
                <a:ea typeface="Avenir Black" charset="0"/>
                <a:cs typeface="Arial" charset="0"/>
              </a:rPr>
              <a:t>Cartagena-Barranquilla: Doble calzada entre Malambo-</a:t>
            </a:r>
            <a:r>
              <a:rPr lang="es-ES_tradnl" dirty="0" err="1">
                <a:latin typeface="Work Sans" pitchFamily="2" charset="77"/>
                <a:ea typeface="Avenir Black" charset="0"/>
                <a:cs typeface="Arial" charset="0"/>
              </a:rPr>
              <a:t>Galapa</a:t>
            </a:r>
            <a:r>
              <a:rPr lang="es-ES_tradnl" dirty="0">
                <a:latin typeface="Work Sans" pitchFamily="2" charset="77"/>
                <a:ea typeface="Avenir Black" charset="0"/>
                <a:cs typeface="Arial" charset="0"/>
              </a:rPr>
              <a:t> (17km)</a:t>
            </a:r>
          </a:p>
          <a:p>
            <a:pPr marL="628650" lvl="1" indent="-171450">
              <a:lnSpc>
                <a:spcPct val="100000"/>
              </a:lnSpc>
              <a:buFont typeface="Arial" charset="0"/>
              <a:buChar char="•"/>
              <a:defRPr/>
            </a:pPr>
            <a:r>
              <a:rPr lang="es-ES_tradnl" dirty="0">
                <a:latin typeface="Work Sans" pitchFamily="2" charset="77"/>
                <a:ea typeface="Avenir Black" charset="0"/>
                <a:cs typeface="Arial" charset="0"/>
              </a:rPr>
              <a:t>Pacífico 2: doble calzada entre La Pintada-Puente iglesias (14km), incluye la intersección a desnivel en Puente Iglesias.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endParaRPr lang="es-ES_tradnl" dirty="0">
              <a:latin typeface="Work Sans" pitchFamily="2" charset="77"/>
              <a:ea typeface="Avenir Black" charset="0"/>
              <a:cs typeface="Arial" charset="0"/>
            </a:endParaRPr>
          </a:p>
          <a:p>
            <a:pPr marL="171450" indent="-171450">
              <a:lnSpc>
                <a:spcPct val="100000"/>
              </a:lnSpc>
              <a:buFont typeface="Arial" charset="0"/>
              <a:buChar char="•"/>
              <a:defRPr/>
            </a:pPr>
            <a:r>
              <a:rPr lang="es-ES_tradnl" dirty="0">
                <a:latin typeface="Work Sans Medium" pitchFamily="2" charset="77"/>
                <a:ea typeface="Avenir Black" charset="0"/>
                <a:cs typeface="Arial" charset="0"/>
              </a:rPr>
              <a:t>Se logró el cierre financiero del proyecto Bucaramanga-Barrancabermeja-</a:t>
            </a:r>
            <a:r>
              <a:rPr lang="es-ES_tradnl" dirty="0" err="1">
                <a:latin typeface="Work Sans Medium" pitchFamily="2" charset="77"/>
                <a:ea typeface="Avenir Black" charset="0"/>
                <a:cs typeface="Arial" charset="0"/>
              </a:rPr>
              <a:t>Yondó</a:t>
            </a:r>
            <a:r>
              <a:rPr lang="es-ES_tradnl" dirty="0">
                <a:latin typeface="Work Sans Medium" pitchFamily="2" charset="77"/>
                <a:ea typeface="Avenir Black" charset="0"/>
                <a:cs typeface="Arial" charset="0"/>
              </a:rPr>
              <a:t>, por $1,6 </a:t>
            </a:r>
            <a:r>
              <a:rPr lang="es-ES_tradnl" dirty="0" err="1">
                <a:latin typeface="Work Sans Medium" pitchFamily="2" charset="77"/>
                <a:ea typeface="Avenir Black" charset="0"/>
                <a:cs typeface="Arial" charset="0"/>
              </a:rPr>
              <a:t>Bn</a:t>
            </a:r>
            <a:r>
              <a:rPr lang="es-ES_tradnl" dirty="0">
                <a:latin typeface="Work Sans Medium" pitchFamily="2" charset="77"/>
                <a:ea typeface="Avenir Black" charset="0"/>
                <a:cs typeface="Arial" charset="0"/>
              </a:rPr>
              <a:t>.</a:t>
            </a:r>
          </a:p>
          <a:p>
            <a:pPr marL="171450" indent="-171450">
              <a:lnSpc>
                <a:spcPct val="100000"/>
              </a:lnSpc>
              <a:buFont typeface="Arial" charset="0"/>
              <a:buChar char="•"/>
              <a:defRPr/>
            </a:pPr>
            <a:r>
              <a:rPr lang="es-ES_tradnl" dirty="0">
                <a:latin typeface="Work Sans Medium" pitchFamily="2" charset="77"/>
                <a:ea typeface="Avenir Black" charset="0"/>
                <a:cs typeface="Arial" charset="0"/>
              </a:rPr>
              <a:t>Se firmó acta de inicio de construcción del proyecto Villavicencio-Yopal.</a:t>
            </a:r>
          </a:p>
          <a:p>
            <a:pPr marL="171450" indent="-171450">
              <a:lnSpc>
                <a:spcPct val="100000"/>
              </a:lnSpc>
              <a:buFont typeface="Arial" charset="0"/>
              <a:buChar char="•"/>
              <a:defRPr/>
            </a:pPr>
            <a:r>
              <a:rPr lang="es-ES_tradnl" dirty="0">
                <a:latin typeface="Work Sans Medium" pitchFamily="2" charset="77"/>
                <a:ea typeface="Avenir Black" charset="0"/>
                <a:cs typeface="Arial" charset="0"/>
              </a:rPr>
              <a:t>Se hizo un acuerdo para acelerar la construcción del viaducto de </a:t>
            </a:r>
            <a:r>
              <a:rPr lang="es-ES_tradnl" dirty="0" err="1">
                <a:latin typeface="Work Sans Medium" pitchFamily="2" charset="77"/>
                <a:ea typeface="Avenir Black" charset="0"/>
                <a:cs typeface="Arial" charset="0"/>
              </a:rPr>
              <a:t>Chirajara</a:t>
            </a:r>
            <a:r>
              <a:rPr lang="es-ES_tradnl" dirty="0">
                <a:latin typeface="Work Sans Medium" pitchFamily="2" charset="77"/>
                <a:ea typeface="Avenir Black" charset="0"/>
                <a:cs typeface="Arial" charset="0"/>
              </a:rPr>
              <a:t>.</a:t>
            </a:r>
          </a:p>
          <a:p>
            <a:pPr marL="171450" indent="-171450">
              <a:lnSpc>
                <a:spcPct val="100000"/>
              </a:lnSpc>
              <a:buFont typeface="Arial" charset="0"/>
              <a:buChar char="•"/>
              <a:defRPr/>
            </a:pPr>
            <a:r>
              <a:rPr lang="es-ES_tradnl" dirty="0">
                <a:latin typeface="Work Sans" pitchFamily="2" charset="77"/>
                <a:ea typeface="Avenir Black" charset="0"/>
                <a:cs typeface="Arial" charset="0"/>
              </a:rPr>
              <a:t>Reactivación del transporte férreo y la </a:t>
            </a:r>
            <a:r>
              <a:rPr lang="es-ES_tradnl" dirty="0" err="1">
                <a:latin typeface="Work Sans" pitchFamily="2" charset="77"/>
                <a:ea typeface="Avenir Black" charset="0"/>
                <a:cs typeface="Arial" charset="0"/>
              </a:rPr>
              <a:t>multimodalidad</a:t>
            </a:r>
            <a:r>
              <a:rPr lang="es-ES_tradnl" dirty="0">
                <a:latin typeface="Work Sans" pitchFamily="2" charset="77"/>
                <a:ea typeface="Avenir Black" charset="0"/>
                <a:cs typeface="Arial" charset="0"/>
              </a:rPr>
              <a:t>.</a:t>
            </a:r>
          </a:p>
          <a:p>
            <a:pPr marL="171450" indent="-171450">
              <a:lnSpc>
                <a:spcPct val="100000"/>
              </a:lnSpc>
              <a:buFont typeface="Arial" charset="0"/>
              <a:buChar char="•"/>
              <a:defRPr/>
            </a:pPr>
            <a:r>
              <a:rPr lang="es-ES_tradnl" dirty="0">
                <a:latin typeface="Work Sans" pitchFamily="2" charset="77"/>
                <a:ea typeface="Avenir Black" charset="0"/>
                <a:cs typeface="Arial" charset="0"/>
              </a:rPr>
              <a:t>Aprobación de 3 licencias ambientales para Autopistas 4G.</a:t>
            </a:r>
          </a:p>
          <a:p>
            <a:pPr marL="171450" indent="-171450">
              <a:lnSpc>
                <a:spcPct val="100000"/>
              </a:lnSpc>
              <a:buFont typeface="Arial" charset="0"/>
              <a:buChar char="•"/>
              <a:defRPr/>
            </a:pPr>
            <a:r>
              <a:rPr lang="es-ES_tradnl" dirty="0">
                <a:latin typeface="Work Sans" pitchFamily="2" charset="77"/>
                <a:ea typeface="Avenir Black" charset="0"/>
                <a:cs typeface="Arial" charset="0"/>
              </a:rPr>
              <a:t>Viabilidad a construcción del nuevo Viaducto de </a:t>
            </a:r>
            <a:r>
              <a:rPr lang="es-ES_tradnl" dirty="0" err="1">
                <a:latin typeface="Work Sans" pitchFamily="2" charset="77"/>
                <a:ea typeface="Avenir Black" charset="0"/>
                <a:cs typeface="Arial" charset="0"/>
              </a:rPr>
              <a:t>Chirajara</a:t>
            </a:r>
            <a:r>
              <a:rPr lang="es-ES_tradnl" dirty="0">
                <a:latin typeface="Work Sans" pitchFamily="2" charset="77"/>
                <a:ea typeface="Avenir Black" charset="0"/>
                <a:cs typeface="Arial" charset="0"/>
              </a:rPr>
              <a:t>.</a:t>
            </a:r>
            <a:endParaRPr lang="es-ES_tradnl" dirty="0">
              <a:latin typeface="Work Sans" pitchFamily="2" charset="77"/>
              <a:ea typeface="Avenir Black" charset="0"/>
              <a:cs typeface="Avenir Black" charset="0"/>
            </a:endParaRPr>
          </a:p>
          <a:p>
            <a:pPr marL="228600" indent="0">
              <a:lnSpc>
                <a:spcPct val="100000"/>
              </a:lnSpc>
            </a:pPr>
            <a:endParaRPr lang="es-ES_tradnl" sz="1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5861" y="480467"/>
            <a:ext cx="5582744" cy="640198"/>
          </a:xfrm>
        </p:spPr>
        <p:txBody>
          <a:bodyPr/>
          <a:lstStyle/>
          <a:p>
            <a:r>
              <a:rPr lang="es-ES_tradnl" dirty="0">
                <a:latin typeface="Work Sans" pitchFamily="2" charset="77"/>
              </a:rPr>
              <a:t>Logros</a:t>
            </a:r>
          </a:p>
        </p:txBody>
      </p:sp>
    </p:spTree>
    <p:extLst>
      <p:ext uri="{BB962C8B-B14F-4D97-AF65-F5344CB8AC3E}">
        <p14:creationId xmlns:p14="http://schemas.microsoft.com/office/powerpoint/2010/main" val="88052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11497" y="471277"/>
            <a:ext cx="4307700" cy="640198"/>
          </a:xfrm>
        </p:spPr>
        <p:txBody>
          <a:bodyPr/>
          <a:lstStyle/>
          <a:p>
            <a:r>
              <a:rPr lang="es-ES_tradnl" dirty="0">
                <a:latin typeface="Work Sans" pitchFamily="2" charset="77"/>
              </a:rPr>
              <a:t>Metas Cuatrienio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76A537D-1BDE-0144-A7B8-A5CC2FF2A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33375"/>
              </p:ext>
            </p:extLst>
          </p:nvPr>
        </p:nvGraphicFramePr>
        <p:xfrm>
          <a:off x="618271" y="1451915"/>
          <a:ext cx="5714212" cy="302424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628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51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66CD"/>
                          </a:solidFill>
                          <a:effectLst/>
                          <a:latin typeface="Work Sans Medium" pitchFamily="2" charset="77"/>
                          <a:ea typeface="Work Sans SemiBold" charset="0"/>
                          <a:cs typeface="Work Sans SemiBold" charset="0"/>
                        </a:rPr>
                        <a:t>Indicadores</a:t>
                      </a: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66CD"/>
                          </a:solidFill>
                          <a:effectLst/>
                          <a:latin typeface="Work Sans Medium" pitchFamily="2" charset="77"/>
                          <a:cs typeface="Arial" panose="020B0604020202020204" pitchFamily="34" charset="0"/>
                        </a:rPr>
                        <a:t>Línea Base</a:t>
                      </a: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200" b="0" i="0" u="none" strike="noStrike" dirty="0">
                          <a:solidFill>
                            <a:srgbClr val="0066CD"/>
                          </a:solidFill>
                          <a:effectLst/>
                          <a:latin typeface="Work Sans Medium" pitchFamily="2" charset="77"/>
                          <a:cs typeface="Arial" panose="020B0604020202020204" pitchFamily="34" charset="0"/>
                        </a:rPr>
                        <a:t>Meta</a:t>
                      </a: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977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es-CO" sz="1200" b="0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ea typeface="Work Sans SemiBold" charset="0"/>
                        <a:cs typeface="Work Sans SemiBold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66CD"/>
                          </a:solidFill>
                          <a:effectLst/>
                          <a:latin typeface="Work Sans Medium" pitchFamily="2" charset="77"/>
                          <a:ea typeface="Work Sans SemiBold" charset="0"/>
                          <a:cs typeface="Work Sans SemiBold" charset="0"/>
                        </a:rPr>
                        <a:t>2018</a:t>
                      </a: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66CD"/>
                          </a:solidFill>
                          <a:effectLst/>
                          <a:latin typeface="Work Sans Medium" pitchFamily="2" charset="77"/>
                          <a:ea typeface="Work Sans SemiBold" charset="0"/>
                          <a:cs typeface="Work Sans SemiBold" charset="0"/>
                        </a:rPr>
                        <a:t>2019-2022</a:t>
                      </a: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637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65CB"/>
                          </a:solidFill>
                          <a:effectLst/>
                          <a:latin typeface="Work Sans" pitchFamily="2" charset="77"/>
                          <a:ea typeface="Work Sans" charset="0"/>
                          <a:cs typeface="Work Sans" charset="0"/>
                        </a:rPr>
                        <a:t>Proyectos estructurados bajo el esquema APP</a:t>
                      </a:r>
                    </a:p>
                  </a:txBody>
                  <a:tcPr marL="72000" marR="7200" marT="36000" marB="36000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65CB"/>
                          </a:solidFill>
                          <a:effectLst/>
                          <a:latin typeface="Work Sans" pitchFamily="2" charset="77"/>
                          <a:ea typeface="Work Sans" charset="0"/>
                          <a:cs typeface="Work Sans" charset="0"/>
                        </a:rPr>
                        <a:t>40</a:t>
                      </a: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65CB"/>
                          </a:solidFill>
                          <a:effectLst/>
                          <a:latin typeface="Work Sans" pitchFamily="2" charset="77"/>
                          <a:ea typeface="Work Sans" charset="0"/>
                          <a:cs typeface="Work Sans" charset="0"/>
                        </a:rPr>
                        <a:t>12</a:t>
                      </a: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637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65CB"/>
                          </a:solidFill>
                          <a:effectLst/>
                          <a:latin typeface="Work Sans" pitchFamily="2" charset="77"/>
                          <a:ea typeface="Work Sans" charset="0"/>
                          <a:cs typeface="Work Sans" charset="0"/>
                        </a:rPr>
                        <a:t>Red férrea en condiciones de operación*</a:t>
                      </a:r>
                    </a:p>
                  </a:txBody>
                  <a:tcPr marL="72000" marR="7200" marT="36000" marB="36000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65CB"/>
                          </a:solidFill>
                          <a:effectLst/>
                          <a:latin typeface="Work Sans" pitchFamily="2" charset="77"/>
                          <a:ea typeface="Work Sans" charset="0"/>
                          <a:cs typeface="Work Sans" charset="0"/>
                        </a:rPr>
                        <a:t>1.375 Km</a:t>
                      </a: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65CB"/>
                          </a:solidFill>
                          <a:effectLst/>
                          <a:latin typeface="Work Sans" pitchFamily="2" charset="77"/>
                          <a:ea typeface="Work Sans" charset="0"/>
                          <a:cs typeface="Work Sans" charset="0"/>
                        </a:rPr>
                        <a:t>147 Km</a:t>
                      </a: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637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65CB"/>
                          </a:solidFill>
                          <a:effectLst/>
                          <a:latin typeface="Work Sans" pitchFamily="2" charset="77"/>
                          <a:ea typeface="Work Sans" charset="0"/>
                          <a:cs typeface="Work Sans" charset="0"/>
                        </a:rPr>
                        <a:t>Vía férrea con operación comercial</a:t>
                      </a:r>
                    </a:p>
                  </a:txBody>
                  <a:tcPr marL="72000" marR="7200" marT="36000" marB="36000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65CB"/>
                          </a:solidFill>
                          <a:effectLst/>
                          <a:latin typeface="Work Sans" pitchFamily="2" charset="77"/>
                          <a:ea typeface="Work Sans" charset="0"/>
                          <a:cs typeface="Work Sans" charset="0"/>
                        </a:rPr>
                        <a:t>432 Km</a:t>
                      </a: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65CB"/>
                          </a:solidFill>
                          <a:effectLst/>
                          <a:latin typeface="Work Sans" pitchFamily="2" charset="77"/>
                          <a:ea typeface="Work Sans" charset="0"/>
                          <a:cs typeface="Work Sans" charset="0"/>
                        </a:rPr>
                        <a:t>770 Km</a:t>
                      </a: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637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65CB"/>
                          </a:solidFill>
                          <a:effectLst/>
                          <a:latin typeface="Work Sans" pitchFamily="2" charset="77"/>
                          <a:ea typeface="Work Sans" charset="0"/>
                          <a:cs typeface="Work Sans" charset="0"/>
                        </a:rPr>
                        <a:t>Proyectos en etapa de operación y mantenimiento  4G</a:t>
                      </a:r>
                    </a:p>
                  </a:txBody>
                  <a:tcPr marL="72000" marR="7200" marT="36000" marB="36000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65CB"/>
                          </a:solidFill>
                          <a:effectLst/>
                          <a:latin typeface="Work Sans" pitchFamily="2" charset="77"/>
                          <a:ea typeface="Work Sans" charset="0"/>
                          <a:cs typeface="Work Sans" charset="0"/>
                        </a:rPr>
                        <a:t>0</a:t>
                      </a: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65CB"/>
                          </a:solidFill>
                          <a:effectLst/>
                          <a:latin typeface="Work Sans" pitchFamily="2" charset="77"/>
                          <a:ea typeface="Work Sans" charset="0"/>
                          <a:cs typeface="Work Sans" charset="0"/>
                        </a:rPr>
                        <a:t>8</a:t>
                      </a: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637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65CB"/>
                          </a:solidFill>
                          <a:effectLst/>
                          <a:latin typeface="Work Sans" pitchFamily="2" charset="77"/>
                          <a:ea typeface="Work Sans" charset="0"/>
                          <a:cs typeface="Work Sans" charset="0"/>
                        </a:rPr>
                        <a:t>Km de red vial construidos bajo esquema concesión</a:t>
                      </a:r>
                    </a:p>
                  </a:txBody>
                  <a:tcPr marL="72000" marR="7200" marT="36000" marB="36000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65CB"/>
                          </a:solidFill>
                          <a:effectLst/>
                          <a:latin typeface="Work Sans" pitchFamily="2" charset="77"/>
                          <a:ea typeface="Work Sans" charset="0"/>
                          <a:cs typeface="Work Sans" charset="0"/>
                        </a:rPr>
                        <a:t>85,3 Km</a:t>
                      </a: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65CB"/>
                          </a:solidFill>
                          <a:effectLst/>
                          <a:latin typeface="Work Sans" pitchFamily="2" charset="77"/>
                          <a:ea typeface="Work Sans" charset="0"/>
                          <a:cs typeface="Work Sans" charset="0"/>
                        </a:rPr>
                        <a:t>520 Km</a:t>
                      </a: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637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65CB"/>
                          </a:solidFill>
                          <a:effectLst/>
                          <a:latin typeface="Work Sans" pitchFamily="2" charset="77"/>
                          <a:ea typeface="Work Sans" charset="0"/>
                          <a:cs typeface="Work Sans" charset="0"/>
                        </a:rPr>
                        <a:t>Km de red vial rehabilitados bajo esquema concesión</a:t>
                      </a:r>
                    </a:p>
                  </a:txBody>
                  <a:tcPr marL="72000" marR="7200" marT="36000" marB="36000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65CB"/>
                          </a:solidFill>
                          <a:effectLst/>
                          <a:latin typeface="Work Sans" pitchFamily="2" charset="77"/>
                          <a:ea typeface="Work Sans" charset="0"/>
                          <a:cs typeface="Work Sans" charset="0"/>
                        </a:rPr>
                        <a:t>460 Km</a:t>
                      </a: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65CB"/>
                          </a:solidFill>
                          <a:effectLst/>
                          <a:latin typeface="Work Sans" pitchFamily="2" charset="77"/>
                          <a:ea typeface="Work Sans" charset="0"/>
                          <a:cs typeface="Work Sans" charset="0"/>
                        </a:rPr>
                        <a:t>1.146 Km</a:t>
                      </a: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33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5832472" y="1574601"/>
            <a:ext cx="3018137" cy="140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302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s-ES_tradnl" dirty="0"/>
              <a:t>2 proyectos completan etapa de construcción.</a:t>
            </a:r>
          </a:p>
          <a:p>
            <a:pPr marL="3302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s-ES_tradnl" dirty="0"/>
              <a:t>7 proyectos pasan al grupo de ejecución avanzada (más de 30% de construcción, financiación disponible y sin obstáculos de extrema dificultad).</a:t>
            </a:r>
          </a:p>
          <a:p>
            <a:pPr marL="3302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s-ES_tradnl" dirty="0"/>
              <a:t>6 proyectos pasan al grupo de proyectos iniciados (más de 10% de avance y financiación disponible).</a:t>
            </a:r>
            <a:endParaRPr dirty="0"/>
          </a:p>
        </p:txBody>
      </p:sp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5832473" y="889503"/>
            <a:ext cx="2754969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dirty="0">
                <a:latin typeface="Work Sans" pitchFamily="2" charset="77"/>
              </a:rPr>
              <a:t>Objetivos 2019</a:t>
            </a:r>
            <a:endParaRPr dirty="0">
              <a:latin typeface="Work Sans" pitchFamily="2" charset="77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268725" y="106354"/>
            <a:ext cx="111069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Sección de presentación</a:t>
            </a:r>
            <a:endParaRPr sz="6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" name="Imagen 6" descr="RUTA DEL SOL 1 (4)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0" t="8294" r="22653" b="39851"/>
          <a:stretch/>
        </p:blipFill>
        <p:spPr>
          <a:xfrm>
            <a:off x="1" y="951157"/>
            <a:ext cx="5300298" cy="35576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5832472" y="1574601"/>
            <a:ext cx="3018137" cy="140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302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s-ES_tradnl" dirty="0"/>
              <a:t>2 proyectos terminan su etapa de construcción (para totalizar 4).</a:t>
            </a:r>
          </a:p>
          <a:p>
            <a:pPr marL="3302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s-ES_tradnl" dirty="0"/>
              <a:t>17 proyectos se encuentran en ejecución avanzada (más de 30% de construcción, financiación disponible y sin obstáculos de extrema dificultad).</a:t>
            </a:r>
            <a:endParaRPr dirty="0"/>
          </a:p>
        </p:txBody>
      </p:sp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5832473" y="889503"/>
            <a:ext cx="320834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dirty="0">
                <a:latin typeface="Work Sans" pitchFamily="2" charset="77"/>
              </a:rPr>
              <a:t>Objetivos 2020</a:t>
            </a:r>
            <a:endParaRPr dirty="0">
              <a:latin typeface="Work Sans" pitchFamily="2" charset="77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268725" y="106354"/>
            <a:ext cx="111069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Sección de presentación</a:t>
            </a:r>
            <a:endParaRPr sz="6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" name="Imagen 6" descr="RUTA DEL SOL 1 (4)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0" t="8294" r="22653" b="39851"/>
          <a:stretch/>
        </p:blipFill>
        <p:spPr>
          <a:xfrm>
            <a:off x="1" y="951157"/>
            <a:ext cx="5300298" cy="35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01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>
            <a:spLocks noGrp="1"/>
          </p:cNvSpPr>
          <p:nvPr>
            <p:ph type="body" idx="1"/>
          </p:nvPr>
        </p:nvSpPr>
        <p:spPr>
          <a:xfrm>
            <a:off x="3537856" y="1026125"/>
            <a:ext cx="2941113" cy="277449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None/>
            </a:pPr>
            <a:r>
              <a:rPr lang="es-ES_tradnl" sz="1050" dirty="0">
                <a:latin typeface="Work Sans Medium" pitchFamily="2" charset="77"/>
              </a:rPr>
              <a:t>IP Pereira-La Victoria-Cerritos-La Virginia</a:t>
            </a:r>
            <a:endParaRPr sz="1100" dirty="0">
              <a:latin typeface="Work Sans Medium" pitchFamily="2" charset="77"/>
            </a:endParaRPr>
          </a:p>
        </p:txBody>
      </p:sp>
      <p:sp>
        <p:nvSpPr>
          <p:cNvPr id="261" name="Google Shape;261;p34"/>
          <p:cNvSpPr txBox="1">
            <a:spLocks noGrp="1"/>
          </p:cNvSpPr>
          <p:nvPr>
            <p:ph type="title"/>
          </p:nvPr>
        </p:nvSpPr>
        <p:spPr>
          <a:xfrm>
            <a:off x="3537855" y="521050"/>
            <a:ext cx="4307700" cy="643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>
                <a:latin typeface="Work Sans" pitchFamily="2" charset="77"/>
              </a:rPr>
              <a:t>Sistema de ciudades</a:t>
            </a:r>
            <a:endParaRPr dirty="0">
              <a:latin typeface="Work Sans" pitchFamily="2" charset="77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76A537D-1BDE-0144-A7B8-A5CC2FF2A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88392"/>
              </p:ext>
            </p:extLst>
          </p:nvPr>
        </p:nvGraphicFramePr>
        <p:xfrm>
          <a:off x="3628720" y="1514675"/>
          <a:ext cx="3654947" cy="10432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655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es-CO" sz="1000" b="1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Inversión estimada</a:t>
                      </a:r>
                      <a:endParaRPr lang="es-CO" sz="1000" b="1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Proyecto</a:t>
                      </a:r>
                      <a:endParaRPr lang="es-CO" sz="1000" b="0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Capex</a:t>
                      </a:r>
                      <a:endParaRPr lang="es-CO" sz="1000" b="0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328">
                <a:tc>
                  <a:txBody>
                    <a:bodyPr/>
                    <a:lstStyle/>
                    <a:p>
                      <a:r>
                        <a:rPr lang="es-ES" sz="1000" b="0" i="0" u="none" strike="noStrike" kern="1200" cap="non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IP</a:t>
                      </a:r>
                      <a:r>
                        <a:rPr lang="es-ES" sz="1000" b="0" i="0" u="none" strike="noStrike" kern="1200" cap="none" baseline="0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P</a:t>
                      </a:r>
                      <a:r>
                        <a:rPr lang="es-ES" sz="1000" b="0" i="0" u="none" strike="noStrike" kern="1200" cap="non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ereira-</a:t>
                      </a:r>
                      <a:r>
                        <a:rPr lang="es-ES" sz="1000" b="0" i="0" u="none" strike="noStrike" kern="1200" cap="none" baseline="0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La Victoria-Cerritos-La Virginia</a:t>
                      </a:r>
                      <a:endParaRPr lang="es-ES" dirty="0"/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$0,3</a:t>
                      </a:r>
                      <a:r>
                        <a:rPr lang="es-CO" sz="1000" b="0" i="0" u="none" strike="noStrike" baseline="0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 Bn</a:t>
                      </a:r>
                      <a:endParaRPr lang="es-CO" sz="1000" b="0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Imagen 2" descr="003_Mesa de trabajo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578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76A537D-1BDE-0144-A7B8-A5CC2FF2A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491167"/>
              </p:ext>
            </p:extLst>
          </p:nvPr>
        </p:nvGraphicFramePr>
        <p:xfrm>
          <a:off x="3622155" y="1609250"/>
          <a:ext cx="3209569" cy="8908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601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es-CO" sz="1000" b="1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Inversión estimada</a:t>
                      </a:r>
                      <a:endParaRPr lang="es-CO" sz="1000" b="1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Proyecto</a:t>
                      </a:r>
                      <a:endParaRPr lang="es-CO" sz="1000" b="0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Capex</a:t>
                      </a:r>
                      <a:endParaRPr lang="es-CO" sz="1000" b="0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328">
                <a:tc>
                  <a:txBody>
                    <a:bodyPr/>
                    <a:lstStyle/>
                    <a:p>
                      <a:r>
                        <a:rPr lang="es-ES" sz="1000" b="0" i="0" u="none" strike="noStrike" kern="1200" cap="non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IP</a:t>
                      </a:r>
                      <a:r>
                        <a:rPr lang="es-ES" sz="1000" b="0" i="0" u="none" strike="noStrike" kern="1200" cap="none" baseline="0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s-ES" sz="1000" b="0" i="0" u="none" strike="noStrike" kern="1200" cap="none" baseline="0" dirty="0" err="1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Accenorte</a:t>
                      </a:r>
                      <a:r>
                        <a:rPr lang="es-ES" sz="1000" b="0" i="0" u="none" strike="noStrike" kern="1200" cap="none" baseline="0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2</a:t>
                      </a:r>
                      <a:endParaRPr lang="es-ES" dirty="0"/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$1,3</a:t>
                      </a:r>
                      <a:r>
                        <a:rPr lang="es-CO" sz="1000" b="0" i="0" u="none" strike="noStrike" baseline="0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 Bn</a:t>
                      </a:r>
                      <a:endParaRPr lang="es-CO" sz="1000" b="0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Imagen 1" descr="002_Mesa de trabajo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5788" cy="5143500"/>
          </a:xfrm>
          <a:prstGeom prst="rect">
            <a:avLst/>
          </a:prstGeom>
        </p:spPr>
      </p:pic>
      <p:sp>
        <p:nvSpPr>
          <p:cNvPr id="6" name="Google Shape;259;p34">
            <a:extLst>
              <a:ext uri="{FF2B5EF4-FFF2-40B4-BE49-F238E27FC236}">
                <a16:creationId xmlns:a16="http://schemas.microsoft.com/office/drawing/2014/main" id="{E8269BC2-306A-504A-97B6-551D3884AD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37856" y="1026125"/>
            <a:ext cx="2941113" cy="277449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>
              <a:lnSpc>
                <a:spcPct val="115000"/>
              </a:lnSpc>
              <a:buSzPts val="2100"/>
            </a:pPr>
            <a:r>
              <a:rPr lang="es-ES_tradnl" sz="1050" dirty="0">
                <a:latin typeface="Work Sans Medium" pitchFamily="2" charset="77"/>
              </a:rPr>
              <a:t>IP Accesos Norte Bogotá</a:t>
            </a:r>
            <a:endParaRPr sz="1100" dirty="0">
              <a:latin typeface="Work Sans Medium" pitchFamily="2" charset="77"/>
            </a:endParaRPr>
          </a:p>
        </p:txBody>
      </p:sp>
      <p:sp>
        <p:nvSpPr>
          <p:cNvPr id="8" name="Google Shape;261;p34">
            <a:extLst>
              <a:ext uri="{FF2B5EF4-FFF2-40B4-BE49-F238E27FC236}">
                <a16:creationId xmlns:a16="http://schemas.microsoft.com/office/drawing/2014/main" id="{5C5FC797-9BE4-C34B-93E4-0BEBA8BB8B7E}"/>
              </a:ext>
            </a:extLst>
          </p:cNvPr>
          <p:cNvSpPr txBox="1">
            <a:spLocks/>
          </p:cNvSpPr>
          <p:nvPr/>
        </p:nvSpPr>
        <p:spPr>
          <a:xfrm>
            <a:off x="3537855" y="521050"/>
            <a:ext cx="4307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dirty="0">
                <a:latin typeface="Work Sans" pitchFamily="2" charset="77"/>
              </a:rPr>
              <a:t>Sistema de ciudades</a:t>
            </a:r>
          </a:p>
        </p:txBody>
      </p:sp>
    </p:spTree>
    <p:extLst>
      <p:ext uri="{BB962C8B-B14F-4D97-AF65-F5344CB8AC3E}">
        <p14:creationId xmlns:p14="http://schemas.microsoft.com/office/powerpoint/2010/main" val="3347224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76A537D-1BDE-0144-A7B8-A5CC2FF2A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020603"/>
              </p:ext>
            </p:extLst>
          </p:nvPr>
        </p:nvGraphicFramePr>
        <p:xfrm>
          <a:off x="3622155" y="1588229"/>
          <a:ext cx="2799665" cy="90187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65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es-CO" sz="1000" b="1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Inversión estimada</a:t>
                      </a:r>
                      <a:endParaRPr lang="es-CO" sz="1000" b="1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Proyecto</a:t>
                      </a:r>
                      <a:endParaRPr lang="es-CO" sz="1000" b="0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Capex</a:t>
                      </a:r>
                      <a:endParaRPr lang="es-CO" sz="1000" b="0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328">
                <a:tc>
                  <a:txBody>
                    <a:bodyPr/>
                    <a:lstStyle/>
                    <a:p>
                      <a:r>
                        <a:rPr lang="es-ES" sz="1000" b="0" i="0" u="none" strike="noStrike" kern="1200" cap="non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IP ALO Sur</a:t>
                      </a:r>
                      <a:endParaRPr lang="es-ES" dirty="0"/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$0,6</a:t>
                      </a:r>
                      <a:r>
                        <a:rPr lang="es-CO" sz="1000" b="0" i="0" u="none" strike="noStrike" baseline="0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 Bn</a:t>
                      </a:r>
                      <a:endParaRPr lang="es-CO" sz="1000" b="0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Imagen 2" descr="001_Mesa de trabajo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5788" cy="5143500"/>
          </a:xfrm>
          <a:prstGeom prst="rect">
            <a:avLst/>
          </a:prstGeom>
        </p:spPr>
      </p:pic>
      <p:sp>
        <p:nvSpPr>
          <p:cNvPr id="8" name="Google Shape;259;p34">
            <a:extLst>
              <a:ext uri="{FF2B5EF4-FFF2-40B4-BE49-F238E27FC236}">
                <a16:creationId xmlns:a16="http://schemas.microsoft.com/office/drawing/2014/main" id="{44DC3E1A-A1F7-F440-995A-BE1BE6E77B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37856" y="1026125"/>
            <a:ext cx="2941113" cy="277449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>
              <a:lnSpc>
                <a:spcPct val="115000"/>
              </a:lnSpc>
              <a:buSzPts val="2100"/>
            </a:pPr>
            <a:r>
              <a:rPr lang="es-ES_tradnl" sz="1050" dirty="0">
                <a:latin typeface="Work Sans Medium" pitchFamily="2" charset="77"/>
              </a:rPr>
              <a:t>IP ALO Sur</a:t>
            </a:r>
            <a:endParaRPr sz="1100" dirty="0">
              <a:latin typeface="Work Sans Medium" pitchFamily="2" charset="77"/>
            </a:endParaRPr>
          </a:p>
        </p:txBody>
      </p:sp>
      <p:sp>
        <p:nvSpPr>
          <p:cNvPr id="9" name="Google Shape;261;p34">
            <a:extLst>
              <a:ext uri="{FF2B5EF4-FFF2-40B4-BE49-F238E27FC236}">
                <a16:creationId xmlns:a16="http://schemas.microsoft.com/office/drawing/2014/main" id="{6405FB66-CB1F-954F-AD8B-10A92AF08B59}"/>
              </a:ext>
            </a:extLst>
          </p:cNvPr>
          <p:cNvSpPr txBox="1">
            <a:spLocks/>
          </p:cNvSpPr>
          <p:nvPr/>
        </p:nvSpPr>
        <p:spPr>
          <a:xfrm>
            <a:off x="3537855" y="521050"/>
            <a:ext cx="4307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dirty="0">
                <a:latin typeface="Work Sans" pitchFamily="2" charset="77"/>
              </a:rPr>
              <a:t>Sistema de ciudades</a:t>
            </a:r>
          </a:p>
        </p:txBody>
      </p:sp>
    </p:spTree>
    <p:extLst>
      <p:ext uri="{BB962C8B-B14F-4D97-AF65-F5344CB8AC3E}">
        <p14:creationId xmlns:p14="http://schemas.microsoft.com/office/powerpoint/2010/main" val="16931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76A537D-1BDE-0144-A7B8-A5CC2FF2A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578039"/>
              </p:ext>
            </p:extLst>
          </p:nvPr>
        </p:nvGraphicFramePr>
        <p:xfrm>
          <a:off x="4510017" y="1763073"/>
          <a:ext cx="4145251" cy="159126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452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1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es-CO" sz="1000" b="1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Inversión estimada</a:t>
                      </a:r>
                      <a:endParaRPr lang="es-CO" sz="1000" b="1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Proyecto</a:t>
                      </a:r>
                      <a:endParaRPr lang="es-CO" sz="1000" b="0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Capex</a:t>
                      </a:r>
                      <a:endParaRPr lang="es-CO" sz="1000" b="0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328">
                <a:tc>
                  <a:txBody>
                    <a:bodyPr/>
                    <a:lstStyle/>
                    <a:p>
                      <a:r>
                        <a:rPr lang="es-ES" sz="1000" b="0" i="0" u="none" strike="noStrike" kern="1200" cap="non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IP</a:t>
                      </a:r>
                      <a:r>
                        <a:rPr lang="es-ES" sz="1000" b="0" i="0" u="none" strike="noStrike" kern="1200" cap="none" baseline="0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Santuario-Caño Alegre</a:t>
                      </a:r>
                      <a:endParaRPr lang="es-ES" dirty="0"/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$2,2 </a:t>
                      </a:r>
                      <a:r>
                        <a:rPr lang="es-CO" sz="1000" b="0" i="0" u="none" strike="noStrike" baseline="0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Bn</a:t>
                      </a: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339">
                <a:tc>
                  <a:txBody>
                    <a:bodyPr/>
                    <a:lstStyle/>
                    <a:p>
                      <a:r>
                        <a:rPr lang="es-ES" sz="1000" b="0" i="0" u="none" strike="noStrike" kern="1200" cap="non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Guaduas</a:t>
                      </a:r>
                      <a:r>
                        <a:rPr lang="es-ES" dirty="0"/>
                        <a:t>-</a:t>
                      </a:r>
                      <a:r>
                        <a:rPr lang="es-ES" sz="1000" b="0" i="0" u="none" strike="noStrike" kern="1200" cap="none" dirty="0" err="1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Villeta</a:t>
                      </a:r>
                      <a:endParaRPr lang="es-ES" sz="1000" b="0" i="0" u="none" strike="noStrike" kern="1200" cap="non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baseline="0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$2,2 Bn</a:t>
                      </a: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328">
                <a:tc>
                  <a:txBody>
                    <a:bodyPr/>
                    <a:lstStyle/>
                    <a:p>
                      <a:r>
                        <a:rPr lang="es-ES" sz="1000" b="0" i="0" u="none" strike="noStrike" kern="1200" cap="non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Puerto Salga-Barrancabermeja</a:t>
                      </a: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baseline="0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$3,3 Bn</a:t>
                      </a: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328">
                <a:tc>
                  <a:txBody>
                    <a:bodyPr/>
                    <a:lstStyle/>
                    <a:p>
                      <a:r>
                        <a:rPr lang="es-ES" sz="1000" b="0" i="0" u="none" strike="noStrike" kern="1200" cap="non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Barrancabermeja- San Roque</a:t>
                      </a: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 baseline="0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294FA948-7CA2-419A-A575-F09A406F74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" t="3841" b="14494"/>
          <a:stretch/>
        </p:blipFill>
        <p:spPr>
          <a:xfrm>
            <a:off x="1" y="561308"/>
            <a:ext cx="4068740" cy="3984083"/>
          </a:xfrm>
          <a:prstGeom prst="rect">
            <a:avLst/>
          </a:prstGeom>
        </p:spPr>
      </p:pic>
      <p:sp>
        <p:nvSpPr>
          <p:cNvPr id="8" name="Google Shape;259;p34">
            <a:extLst>
              <a:ext uri="{FF2B5EF4-FFF2-40B4-BE49-F238E27FC236}">
                <a16:creationId xmlns:a16="http://schemas.microsoft.com/office/drawing/2014/main" id="{B80FB2E4-DB8A-1740-AF20-08F9811E12F5}"/>
              </a:ext>
            </a:extLst>
          </p:cNvPr>
          <p:cNvSpPr txBox="1">
            <a:spLocks/>
          </p:cNvSpPr>
          <p:nvPr/>
        </p:nvSpPr>
        <p:spPr>
          <a:xfrm>
            <a:off x="4399705" y="1026125"/>
            <a:ext cx="2941113" cy="27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>
              <a:lnSpc>
                <a:spcPct val="115000"/>
              </a:lnSpc>
              <a:buSzPts val="2100"/>
            </a:pPr>
            <a:r>
              <a:rPr lang="pt" sz="1050" dirty="0">
                <a:latin typeface="Work Sans Medium" pitchFamily="2" charset="77"/>
              </a:rPr>
              <a:t>Corredor Bogotá-Medellín</a:t>
            </a:r>
          </a:p>
          <a:p>
            <a:pPr marL="0" indent="0">
              <a:lnSpc>
                <a:spcPct val="115000"/>
              </a:lnSpc>
              <a:buSzPts val="2100"/>
            </a:pPr>
            <a:r>
              <a:rPr lang="pt" sz="1050" dirty="0">
                <a:latin typeface="Work Sans Medium" pitchFamily="2" charset="77"/>
              </a:rPr>
              <a:t>Corredor Bogotá-Costa Caribe</a:t>
            </a:r>
          </a:p>
        </p:txBody>
      </p:sp>
      <p:sp>
        <p:nvSpPr>
          <p:cNvPr id="9" name="Google Shape;261;p34">
            <a:extLst>
              <a:ext uri="{FF2B5EF4-FFF2-40B4-BE49-F238E27FC236}">
                <a16:creationId xmlns:a16="http://schemas.microsoft.com/office/drawing/2014/main" id="{2BE03A03-9234-0347-A299-2C1FB67C1768}"/>
              </a:ext>
            </a:extLst>
          </p:cNvPr>
          <p:cNvSpPr txBox="1">
            <a:spLocks/>
          </p:cNvSpPr>
          <p:nvPr/>
        </p:nvSpPr>
        <p:spPr>
          <a:xfrm>
            <a:off x="4399704" y="521050"/>
            <a:ext cx="4307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dirty="0">
                <a:latin typeface="Work Sans" pitchFamily="2" charset="77"/>
              </a:rPr>
              <a:t>Proyectos red básica</a:t>
            </a:r>
          </a:p>
        </p:txBody>
      </p:sp>
    </p:spTree>
    <p:extLst>
      <p:ext uri="{BB962C8B-B14F-4D97-AF65-F5344CB8AC3E}">
        <p14:creationId xmlns:p14="http://schemas.microsoft.com/office/powerpoint/2010/main" val="2416934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76A537D-1BDE-0144-A7B8-A5CC2FF2A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139625"/>
              </p:ext>
            </p:extLst>
          </p:nvPr>
        </p:nvGraphicFramePr>
        <p:xfrm>
          <a:off x="3622155" y="1531845"/>
          <a:ext cx="3435542" cy="97910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3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es-CO" sz="1000" b="1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Inversión estimada</a:t>
                      </a:r>
                      <a:endParaRPr lang="es-CO" sz="1000" b="1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Proyecto</a:t>
                      </a:r>
                      <a:endParaRPr lang="es-CO" sz="1000" b="0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Capex</a:t>
                      </a:r>
                      <a:endParaRPr lang="es-CO" sz="1000" b="0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328">
                <a:tc>
                  <a:txBody>
                    <a:bodyPr/>
                    <a:lstStyle/>
                    <a:p>
                      <a:r>
                        <a:rPr lang="es-ES" sz="1000" b="0" i="0" u="none" strike="noStrike" kern="1200" cap="non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Buga-Buenaventura y Nueva Malla Vial del Valle</a:t>
                      </a:r>
                      <a:endParaRPr lang="es-ES" dirty="0"/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$3,6 </a:t>
                      </a:r>
                      <a:r>
                        <a:rPr lang="es-CO" sz="1000" b="0" i="0" u="none" strike="noStrike" baseline="0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Bn</a:t>
                      </a: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Imagen 1" descr="004_Mesa de trabajo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5788" cy="5143500"/>
          </a:xfrm>
          <a:prstGeom prst="rect">
            <a:avLst/>
          </a:prstGeom>
        </p:spPr>
      </p:pic>
      <p:sp>
        <p:nvSpPr>
          <p:cNvPr id="11" name="Google Shape;259;p34">
            <a:extLst>
              <a:ext uri="{FF2B5EF4-FFF2-40B4-BE49-F238E27FC236}">
                <a16:creationId xmlns:a16="http://schemas.microsoft.com/office/drawing/2014/main" id="{C093EF7E-CA18-434F-9C70-1D0FE3F17590}"/>
              </a:ext>
            </a:extLst>
          </p:cNvPr>
          <p:cNvSpPr txBox="1">
            <a:spLocks/>
          </p:cNvSpPr>
          <p:nvPr/>
        </p:nvSpPr>
        <p:spPr>
          <a:xfrm>
            <a:off x="3537856" y="1026125"/>
            <a:ext cx="2941113" cy="27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>
              <a:lnSpc>
                <a:spcPct val="115000"/>
              </a:lnSpc>
              <a:buSzPts val="2100"/>
            </a:pPr>
            <a:r>
              <a:rPr lang="es-ES_tradnl" sz="1050" dirty="0">
                <a:latin typeface="Work Sans Medium" pitchFamily="2" charset="77"/>
              </a:rPr>
              <a:t>Corredor Buga-Buenaventura</a:t>
            </a:r>
          </a:p>
        </p:txBody>
      </p:sp>
      <p:sp>
        <p:nvSpPr>
          <p:cNvPr id="12" name="Google Shape;261;p34">
            <a:extLst>
              <a:ext uri="{FF2B5EF4-FFF2-40B4-BE49-F238E27FC236}">
                <a16:creationId xmlns:a16="http://schemas.microsoft.com/office/drawing/2014/main" id="{9BDD16B6-9684-6E44-8B6C-2E42925F5EC9}"/>
              </a:ext>
            </a:extLst>
          </p:cNvPr>
          <p:cNvSpPr txBox="1">
            <a:spLocks/>
          </p:cNvSpPr>
          <p:nvPr/>
        </p:nvSpPr>
        <p:spPr>
          <a:xfrm>
            <a:off x="3537855" y="521050"/>
            <a:ext cx="4307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dirty="0">
                <a:latin typeface="Work Sans" pitchFamily="2" charset="77"/>
              </a:rPr>
              <a:t>Proyectos red básica</a:t>
            </a:r>
          </a:p>
        </p:txBody>
      </p:sp>
    </p:spTree>
    <p:extLst>
      <p:ext uri="{BB962C8B-B14F-4D97-AF65-F5344CB8AC3E}">
        <p14:creationId xmlns:p14="http://schemas.microsoft.com/office/powerpoint/2010/main" val="226502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subTitle" idx="4294967295"/>
          </p:nvPr>
        </p:nvSpPr>
        <p:spPr>
          <a:xfrm>
            <a:off x="3768725" y="2464754"/>
            <a:ext cx="51270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None/>
            </a:pPr>
            <a:r>
              <a:rPr lang="es-CO" sz="1500" b="0" i="0" u="none" strike="noStrike" cap="none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Louis Kleyn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None/>
            </a:pPr>
            <a:r>
              <a:rPr lang="es-CO" sz="1500" dirty="0">
                <a:solidFill>
                  <a:srgbClr val="FFFFFF"/>
                </a:solidFill>
              </a:rPr>
              <a:t>Presidente Agencia Nacional de Infraestructura</a:t>
            </a:r>
            <a:endParaRPr sz="1500" b="0" i="0" u="none" strike="noStrike" cap="none" dirty="0">
              <a:solidFill>
                <a:srgbClr val="FFFFF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761125" y="863864"/>
            <a:ext cx="4752600" cy="151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3000" dirty="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Estamos conectando</a:t>
            </a:r>
            <a:br>
              <a:rPr lang="es-CO" sz="3000" dirty="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r>
              <a:rPr lang="es-CO" sz="3000" dirty="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al país, estamos construyendo equidad.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8336496" y="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268725" y="106354"/>
            <a:ext cx="111069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Sección de presentación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2"/>
          <a:stretch/>
        </p:blipFill>
        <p:spPr>
          <a:xfrm>
            <a:off x="1" y="406522"/>
            <a:ext cx="3660246" cy="4733163"/>
          </a:xfrm>
          <a:prstGeom prst="rect">
            <a:avLst/>
          </a:prstGeom>
        </p:spPr>
      </p:pic>
      <p:sp>
        <p:nvSpPr>
          <p:cNvPr id="246" name="Google Shape;246;p32"/>
          <p:cNvSpPr txBox="1"/>
          <p:nvPr/>
        </p:nvSpPr>
        <p:spPr>
          <a:xfrm>
            <a:off x="268725" y="106354"/>
            <a:ext cx="11106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Sección de presentación</a:t>
            </a:r>
            <a:endParaRPr sz="600" b="0" i="0" u="none" strike="noStrike" cap="none" dirty="0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" name="Google Shape;244;p32">
            <a:extLst>
              <a:ext uri="{FF2B5EF4-FFF2-40B4-BE49-F238E27FC236}">
                <a16:creationId xmlns:a16="http://schemas.microsoft.com/office/drawing/2014/main" id="{540C771F-AADC-DB49-BE50-011ACFF28D3F}"/>
              </a:ext>
            </a:extLst>
          </p:cNvPr>
          <p:cNvSpPr txBox="1">
            <a:spLocks/>
          </p:cNvSpPr>
          <p:nvPr/>
        </p:nvSpPr>
        <p:spPr>
          <a:xfrm>
            <a:off x="4121066" y="1105849"/>
            <a:ext cx="2240834" cy="8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600"/>
              </a:spcBef>
              <a:buSzPts val="2100"/>
              <a:buNone/>
            </a:pPr>
            <a:r>
              <a:rPr lang="es-CO" sz="1800" dirty="0">
                <a:solidFill>
                  <a:srgbClr val="0066CD"/>
                </a:solidFill>
                <a:latin typeface="Work Sans" pitchFamily="2" charset="77"/>
                <a:ea typeface="Work Sans"/>
                <a:cs typeface="Work Sans"/>
                <a:sym typeface="Work Sans"/>
              </a:rPr>
              <a:t>4 Proyectos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SzPts val="2100"/>
              <a:buNone/>
            </a:pPr>
            <a:r>
              <a:rPr lang="es-CO" sz="1600" b="1" dirty="0">
                <a:solidFill>
                  <a:srgbClr val="0066CD"/>
                </a:solidFill>
                <a:latin typeface="Work Sans SemiBold" pitchFamily="2" charset="77"/>
                <a:ea typeface="Work Sans"/>
                <a:cs typeface="Work Sans"/>
                <a:sym typeface="Work Sans"/>
              </a:rPr>
              <a:t>$2,2 Bn</a:t>
            </a:r>
            <a:endParaRPr lang="pt" b="1" dirty="0">
              <a:solidFill>
                <a:srgbClr val="0066CD"/>
              </a:solidFill>
              <a:latin typeface="Work Sans SemiBold" pitchFamily="2" charset="77"/>
              <a:ea typeface="Work Sans"/>
              <a:cs typeface="Work Sans"/>
              <a:sym typeface="Work San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4446BEC-E3B0-434D-BAA0-02F2A33B741D}"/>
              </a:ext>
            </a:extLst>
          </p:cNvPr>
          <p:cNvSpPr/>
          <p:nvPr/>
        </p:nvSpPr>
        <p:spPr>
          <a:xfrm>
            <a:off x="4121066" y="2056413"/>
            <a:ext cx="1727941" cy="316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</a:pPr>
            <a:r>
              <a:rPr lang="es-CO" sz="1200" dirty="0">
                <a:solidFill>
                  <a:srgbClr val="0066CD"/>
                </a:solidFill>
                <a:latin typeface="Work Sans Medium" pitchFamily="2" charset="77"/>
                <a:cs typeface="Arial" panose="020B0604020202020204" pitchFamily="34" charset="0"/>
              </a:rPr>
              <a:t>Cartagena</a:t>
            </a:r>
            <a:endParaRPr lang="es-CO" dirty="0">
              <a:solidFill>
                <a:srgbClr val="0066CD"/>
              </a:solidFill>
              <a:latin typeface="Work Sans Medium" pitchFamily="2" charset="77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s-CO" sz="900" dirty="0">
                <a:solidFill>
                  <a:srgbClr val="0066CD"/>
                </a:solidFill>
                <a:latin typeface="Work Sans" pitchFamily="2" charset="77"/>
                <a:cs typeface="Arial" panose="020B0604020202020204" pitchFamily="34" charset="0"/>
              </a:rPr>
              <a:t>Capex: $0,3 Bn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s-CO" sz="900" dirty="0">
              <a:solidFill>
                <a:srgbClr val="0066CD"/>
              </a:solidFill>
              <a:latin typeface="Work Sans" pitchFamily="2" charset="77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</a:pPr>
            <a:r>
              <a:rPr lang="es-CO" sz="1200" dirty="0">
                <a:solidFill>
                  <a:srgbClr val="0066CD"/>
                </a:solidFill>
                <a:latin typeface="Work Sans" pitchFamily="2" charset="77"/>
                <a:cs typeface="Arial" panose="020B0604020202020204" pitchFamily="34" charset="0"/>
              </a:rPr>
              <a:t>San Andrés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s-CO" sz="900" dirty="0">
                <a:solidFill>
                  <a:srgbClr val="0066CD"/>
                </a:solidFill>
                <a:latin typeface="Work Sans" pitchFamily="2" charset="77"/>
                <a:cs typeface="Arial" panose="020B0604020202020204" pitchFamily="34" charset="0"/>
              </a:rPr>
              <a:t>Capex: $0,3 Bn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s-CO" sz="900" dirty="0">
              <a:solidFill>
                <a:srgbClr val="0066CD"/>
              </a:solidFill>
              <a:latin typeface="Work Sans" pitchFamily="2" charset="77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</a:pPr>
            <a:r>
              <a:rPr lang="es-CO" sz="1200" dirty="0">
                <a:solidFill>
                  <a:srgbClr val="0066CD"/>
                </a:solidFill>
                <a:latin typeface="Work Sans" pitchFamily="2" charset="77"/>
                <a:cs typeface="Arial" panose="020B0604020202020204" pitchFamily="34" charset="0"/>
              </a:rPr>
              <a:t>Suroccidente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s-CO" sz="900" dirty="0">
                <a:solidFill>
                  <a:srgbClr val="0066CD"/>
                </a:solidFill>
                <a:latin typeface="Work Sans" pitchFamily="2" charset="77"/>
                <a:cs typeface="Arial" panose="020B0604020202020204" pitchFamily="34" charset="0"/>
              </a:rPr>
              <a:t>Capex: $0,8 Bn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s-CO" sz="900" dirty="0">
              <a:solidFill>
                <a:srgbClr val="0066CD"/>
              </a:solidFill>
              <a:latin typeface="Work Sans" pitchFamily="2" charset="77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</a:pPr>
            <a:r>
              <a:rPr lang="es-CO" sz="1200" dirty="0">
                <a:solidFill>
                  <a:srgbClr val="0066CD"/>
                </a:solidFill>
                <a:latin typeface="Work Sans" pitchFamily="2" charset="77"/>
                <a:cs typeface="Arial" panose="020B0604020202020204" pitchFamily="34" charset="0"/>
              </a:rPr>
              <a:t>El Dorado Terminal </a:t>
            </a:r>
            <a:r>
              <a:rPr lang="es-ES" sz="1200" dirty="0">
                <a:solidFill>
                  <a:srgbClr val="0066CD"/>
                </a:solidFill>
                <a:latin typeface="Work Sans" pitchFamily="2" charset="77"/>
                <a:cs typeface="Arial" panose="020B0604020202020204" pitchFamily="34" charset="0"/>
              </a:rPr>
              <a:t>y</a:t>
            </a:r>
            <a:r>
              <a:rPr lang="es-CO" sz="1200" dirty="0">
                <a:solidFill>
                  <a:srgbClr val="0066CD"/>
                </a:solidFill>
                <a:latin typeface="Work Sans" pitchFamily="2" charset="77"/>
                <a:cs typeface="Arial" panose="020B0604020202020204" pitchFamily="34" charset="0"/>
              </a:rPr>
              <a:t> tercera pista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s-CO" sz="900" dirty="0">
                <a:solidFill>
                  <a:srgbClr val="0066CD"/>
                </a:solidFill>
                <a:latin typeface="Work Sans" pitchFamily="2" charset="77"/>
                <a:cs typeface="Arial" panose="020B0604020202020204" pitchFamily="34" charset="0"/>
              </a:rPr>
              <a:t>Capex: $0,8 Bn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s-CO" sz="1000" dirty="0">
              <a:solidFill>
                <a:srgbClr val="0066CD"/>
              </a:solidFill>
            </a:endParaRPr>
          </a:p>
        </p:txBody>
      </p:sp>
      <p:sp>
        <p:nvSpPr>
          <p:cNvPr id="7" name="Google Shape;261;p34">
            <a:extLst>
              <a:ext uri="{FF2B5EF4-FFF2-40B4-BE49-F238E27FC236}">
                <a16:creationId xmlns:a16="http://schemas.microsoft.com/office/drawing/2014/main" id="{14297D03-300A-7D40-A708-FD2AF8FEA2C0}"/>
              </a:ext>
            </a:extLst>
          </p:cNvPr>
          <p:cNvSpPr txBox="1">
            <a:spLocks/>
          </p:cNvSpPr>
          <p:nvPr/>
        </p:nvSpPr>
        <p:spPr>
          <a:xfrm>
            <a:off x="4063372" y="337119"/>
            <a:ext cx="4307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dirty="0">
                <a:latin typeface="Work Sans" pitchFamily="2" charset="77"/>
              </a:rPr>
              <a:t>Concesiones aeroportuarias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>
            <a:spLocks noGrp="1"/>
          </p:cNvSpPr>
          <p:nvPr>
            <p:ph type="title"/>
          </p:nvPr>
        </p:nvSpPr>
        <p:spPr>
          <a:xfrm>
            <a:off x="3788304" y="501272"/>
            <a:ext cx="4307700" cy="643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>
                <a:solidFill>
                  <a:srgbClr val="0066CD"/>
                </a:solidFill>
                <a:latin typeface="Work Sans" pitchFamily="2" charset="77"/>
              </a:rPr>
              <a:t>Proyectos Férreos</a:t>
            </a:r>
            <a:endParaRPr dirty="0">
              <a:solidFill>
                <a:srgbClr val="0066CD"/>
              </a:solidFill>
              <a:latin typeface="Work Sans" pitchFamily="2" charset="77"/>
            </a:endParaRPr>
          </a:p>
        </p:txBody>
      </p:sp>
      <p:sp>
        <p:nvSpPr>
          <p:cNvPr id="246" name="Google Shape;246;p32"/>
          <p:cNvSpPr txBox="1"/>
          <p:nvPr/>
        </p:nvSpPr>
        <p:spPr>
          <a:xfrm>
            <a:off x="268725" y="106354"/>
            <a:ext cx="11106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Sección de presentación</a:t>
            </a:r>
            <a:endParaRPr sz="6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4446BEC-E3B0-434D-BAA0-02F2A33B741D}"/>
              </a:ext>
            </a:extLst>
          </p:cNvPr>
          <p:cNvSpPr/>
          <p:nvPr/>
        </p:nvSpPr>
        <p:spPr>
          <a:xfrm>
            <a:off x="3787734" y="1258605"/>
            <a:ext cx="2650084" cy="3057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</a:pPr>
            <a:r>
              <a:rPr lang="es-CO" dirty="0">
                <a:solidFill>
                  <a:srgbClr val="0066CD"/>
                </a:solidFill>
                <a:latin typeface="Work Sans Medium" pitchFamily="2" charset="77"/>
                <a:cs typeface="Arial" panose="020B0604020202020204" pitchFamily="34" charset="0"/>
              </a:rPr>
              <a:t>La Dorada-Chiriguaná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s-CO" sz="1200" dirty="0">
                <a:solidFill>
                  <a:srgbClr val="0066CD"/>
                </a:solidFill>
                <a:latin typeface="Work Sans" pitchFamily="2" charset="77"/>
                <a:cs typeface="Arial" panose="020B0604020202020204" pitchFamily="34" charset="0"/>
              </a:rPr>
              <a:t>Gestión del corredor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s-CO" sz="1200" dirty="0">
              <a:solidFill>
                <a:srgbClr val="0066CD"/>
              </a:solidFill>
              <a:latin typeface="Work Sans" pitchFamily="2" charset="77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</a:pPr>
            <a:r>
              <a:rPr lang="es-CO" dirty="0">
                <a:solidFill>
                  <a:srgbClr val="0066CD"/>
                </a:solidFill>
                <a:latin typeface="Work Sans Medium" pitchFamily="2" charset="77"/>
                <a:cs typeface="Arial" panose="020B0604020202020204" pitchFamily="34" charset="0"/>
              </a:rPr>
              <a:t>Bogotá-Belencito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s-CO" sz="1200" dirty="0">
                <a:solidFill>
                  <a:srgbClr val="0066CD"/>
                </a:solidFill>
                <a:latin typeface="Work Sans" pitchFamily="2" charset="77"/>
                <a:cs typeface="Arial" panose="020B0604020202020204" pitchFamily="34" charset="0"/>
              </a:rPr>
              <a:t>Mantenimiento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s-CO" sz="1200" dirty="0">
              <a:solidFill>
                <a:srgbClr val="0066CD"/>
              </a:solidFill>
              <a:latin typeface="Work Sans" pitchFamily="2" charset="77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</a:pPr>
            <a:r>
              <a:rPr lang="es-CO" dirty="0">
                <a:solidFill>
                  <a:srgbClr val="0066CD"/>
                </a:solidFill>
                <a:latin typeface="Work Sans Medium" pitchFamily="2" charset="77"/>
                <a:cs typeface="Arial" panose="020B0604020202020204" pitchFamily="34" charset="0"/>
              </a:rPr>
              <a:t>Red Férrea del Pacífico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</a:pPr>
            <a:endParaRPr lang="es-ES_tradnl" sz="1200" dirty="0">
              <a:solidFill>
                <a:srgbClr val="0066CD"/>
              </a:solidFill>
              <a:latin typeface="Work Sans" pitchFamily="2" charset="77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</a:pPr>
            <a:r>
              <a:rPr lang="es-ES_tradnl" dirty="0">
                <a:solidFill>
                  <a:srgbClr val="0066CD"/>
                </a:solidFill>
                <a:latin typeface="Work Sans Medium" pitchFamily="2" charset="77"/>
                <a:cs typeface="Arial" panose="020B0604020202020204" pitchFamily="34" charset="0"/>
              </a:rPr>
              <a:t>Otros:</a:t>
            </a:r>
            <a:r>
              <a:rPr lang="es-CO" dirty="0">
                <a:solidFill>
                  <a:srgbClr val="0066CD"/>
                </a:solidFill>
                <a:latin typeface="Work Sans Medium" pitchFamily="2" charset="77"/>
                <a:cs typeface="Arial" panose="020B0604020202020204" pitchFamily="34" charset="0"/>
              </a:rPr>
              <a:t> </a:t>
            </a:r>
            <a:r>
              <a:rPr lang="es-CO" sz="1200" dirty="0">
                <a:solidFill>
                  <a:srgbClr val="0066CD"/>
                </a:solidFill>
                <a:latin typeface="Work Sans" pitchFamily="2" charset="77"/>
                <a:cs typeface="Arial" panose="020B0604020202020204" pitchFamily="34" charset="0"/>
              </a:rPr>
              <a:t>Regiotram de Occidente,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</a:pPr>
            <a:r>
              <a:rPr lang="es-CO" sz="1200" dirty="0">
                <a:solidFill>
                  <a:srgbClr val="0066CD"/>
                </a:solidFill>
                <a:latin typeface="Work Sans" pitchFamily="2" charset="77"/>
                <a:cs typeface="Arial" panose="020B0604020202020204" pitchFamily="34" charset="0"/>
              </a:rPr>
              <a:t>Cercanías de Cali, Barranquilla,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</a:pPr>
            <a:r>
              <a:rPr lang="es-CO" sz="1200" dirty="0">
                <a:solidFill>
                  <a:srgbClr val="0066CD"/>
                </a:solidFill>
                <a:latin typeface="Work Sans" pitchFamily="2" charset="77"/>
                <a:cs typeface="Arial" panose="020B0604020202020204" pitchFamily="34" charset="0"/>
              </a:rPr>
              <a:t>Antioquia y Bogotá-Zipaquirá.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7"/>
          <a:stretch/>
        </p:blipFill>
        <p:spPr>
          <a:xfrm>
            <a:off x="0" y="388022"/>
            <a:ext cx="3531525" cy="47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01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/>
          <p:nvPr/>
        </p:nvSpPr>
        <p:spPr>
          <a:xfrm>
            <a:off x="268725" y="106354"/>
            <a:ext cx="11106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Sección de presentación</a:t>
            </a:r>
            <a:endParaRPr sz="6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6" name="Imagen 5" descr="ppt031_Mesa de trabajo 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4" t="5070" r="20395" b="7808"/>
          <a:stretch/>
        </p:blipFill>
        <p:spPr>
          <a:xfrm>
            <a:off x="0" y="401943"/>
            <a:ext cx="3589687" cy="4741557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76A537D-1BDE-0144-A7B8-A5CC2FF2A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321819"/>
              </p:ext>
            </p:extLst>
          </p:nvPr>
        </p:nvGraphicFramePr>
        <p:xfrm>
          <a:off x="3830712" y="1697478"/>
          <a:ext cx="2763106" cy="160889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19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es-CO" sz="1000" b="1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Inversión estimada</a:t>
                      </a:r>
                      <a:endParaRPr lang="es-CO" sz="1000" b="1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000" b="1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Volumen estimado</a:t>
                      </a:r>
                      <a:endParaRPr lang="es-CO" sz="1000" b="1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Nuevos proyectos</a:t>
                      </a:r>
                      <a:endParaRPr lang="es-CO" sz="1000" b="0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USD $Millones</a:t>
                      </a:r>
                      <a:endParaRPr lang="es-CO" sz="1000" b="0" i="0" u="none" strike="noStrik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Carga por año</a:t>
                      </a: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328">
                <a:tc>
                  <a:txBody>
                    <a:bodyPr/>
                    <a:lstStyle/>
                    <a:p>
                      <a:r>
                        <a:rPr lang="es-ES" sz="1000" b="0" i="0" u="none" strike="noStrike" kern="1200" cap="non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Puerto Antioquia</a:t>
                      </a:r>
                      <a:endParaRPr lang="es-ES" dirty="0"/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US$246</a:t>
                      </a:r>
                      <a:endParaRPr lang="es-CO" sz="1000" b="0" i="0" u="none" strike="noStrike" baseline="0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baseline="0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4,9 mill ton/año</a:t>
                      </a: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339">
                <a:tc>
                  <a:txBody>
                    <a:bodyPr/>
                    <a:lstStyle/>
                    <a:p>
                      <a:r>
                        <a:rPr lang="es-ES" sz="1000" b="0" i="0" u="none" strike="noStrike" kern="1200" cap="none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Puerto </a:t>
                      </a:r>
                      <a:r>
                        <a:rPr lang="es-ES" sz="1000" b="0" i="0" u="none" strike="noStrike" kern="1200" cap="none" dirty="0" err="1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Pisisi</a:t>
                      </a:r>
                      <a:endParaRPr lang="es-ES" sz="1000" b="0" i="0" u="none" strike="noStrike" kern="1200" cap="none" dirty="0">
                        <a:solidFill>
                          <a:srgbClr val="0066CD"/>
                        </a:solidFill>
                        <a:effectLst/>
                        <a:latin typeface="Work Sans" pitchFamily="2" charset="77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baseline="0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US$147</a:t>
                      </a: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baseline="0" dirty="0">
                          <a:solidFill>
                            <a:srgbClr val="0066CD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0,9 mill ton/año</a:t>
                      </a:r>
                    </a:p>
                  </a:txBody>
                  <a:tcPr marL="97424" marR="97424" marT="48712" marB="48712" anchor="ctr">
                    <a:lnL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Google Shape;245;p32">
            <a:extLst>
              <a:ext uri="{FF2B5EF4-FFF2-40B4-BE49-F238E27FC236}">
                <a16:creationId xmlns:a16="http://schemas.microsoft.com/office/drawing/2014/main" id="{33797FA8-FE36-F448-80A7-8FD657C9F364}"/>
              </a:ext>
            </a:extLst>
          </p:cNvPr>
          <p:cNvSpPr txBox="1">
            <a:spLocks/>
          </p:cNvSpPr>
          <p:nvPr/>
        </p:nvSpPr>
        <p:spPr>
          <a:xfrm>
            <a:off x="3788304" y="501272"/>
            <a:ext cx="4307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000"/>
              <a:buFont typeface="Work Sans Light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dirty="0">
                <a:solidFill>
                  <a:srgbClr val="0066CD"/>
                </a:solidFill>
                <a:latin typeface="Work Sans" pitchFamily="2" charset="77"/>
              </a:rPr>
              <a:t>Nuevos proyectos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982758-BD7E-E243-84CD-3FAAFD165DD0}"/>
              </a:ext>
            </a:extLst>
          </p:cNvPr>
          <p:cNvSpPr/>
          <p:nvPr/>
        </p:nvSpPr>
        <p:spPr>
          <a:xfrm>
            <a:off x="3787734" y="1069419"/>
            <a:ext cx="225734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</a:pPr>
            <a:r>
              <a:rPr lang="es-CO" dirty="0">
                <a:solidFill>
                  <a:srgbClr val="0066CD"/>
                </a:solidFill>
                <a:latin typeface="Work Sans Medium" pitchFamily="2" charset="77"/>
                <a:cs typeface="Arial" panose="020B0604020202020204" pitchFamily="34" charset="0"/>
              </a:rPr>
              <a:t>Concesiones portuarias</a:t>
            </a:r>
          </a:p>
        </p:txBody>
      </p:sp>
    </p:spTree>
    <p:extLst>
      <p:ext uri="{BB962C8B-B14F-4D97-AF65-F5344CB8AC3E}">
        <p14:creationId xmlns:p14="http://schemas.microsoft.com/office/powerpoint/2010/main" val="906256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70F145B-8269-5F4C-81F9-3E7633E87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59" y="1903354"/>
            <a:ext cx="4752600" cy="643800"/>
          </a:xfrm>
        </p:spPr>
        <p:txBody>
          <a:bodyPr/>
          <a:lstStyle/>
          <a:p>
            <a:r>
              <a:rPr lang="es-ES_tradnl" dirty="0"/>
              <a:t>Gracias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167A42B-B165-774E-9E2B-B9869095D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087" y="2439578"/>
            <a:ext cx="6049227" cy="1328400"/>
          </a:xfrm>
        </p:spPr>
        <p:txBody>
          <a:bodyPr/>
          <a:lstStyle/>
          <a:p>
            <a:r>
              <a:rPr lang="en-US" sz="3600" dirty="0"/>
              <a:t>@</a:t>
            </a:r>
            <a:r>
              <a:rPr lang="en-US" sz="3600" dirty="0" err="1"/>
              <a:t>ANI_Colombia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392494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67469" y="544794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dirty="0"/>
              <a:t>Contenido</a:t>
            </a:r>
            <a:endParaRPr dirty="0"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3768725" y="1813511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ES_tradnl" dirty="0"/>
              <a:t>Estado actual contratos 4G</a:t>
            </a:r>
            <a:endParaRPr dirty="0"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3768286" y="1365119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ES_tradnl" dirty="0"/>
              <a:t>Contratos a carga de la ANI</a:t>
            </a:r>
            <a:endParaRPr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3"/>
          </p:nvPr>
        </p:nvSpPr>
        <p:spPr>
          <a:xfrm>
            <a:off x="3768725" y="22525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ES_tradnl" dirty="0"/>
              <a:t>Resultados de la gestión social y ambiental de la ANI</a:t>
            </a:r>
            <a:endParaRPr dirty="0"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4"/>
          </p:nvPr>
        </p:nvSpPr>
        <p:spPr>
          <a:xfrm>
            <a:off x="3768725" y="2733774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ES_tradnl" dirty="0"/>
              <a:t>Estado actual de los principales indicadores 2018</a:t>
            </a: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5"/>
          </p:nvPr>
        </p:nvSpPr>
        <p:spPr>
          <a:xfrm>
            <a:off x="3123123" y="1431799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/>
              <a:t>01.</a:t>
            </a:r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6"/>
          </p:nvPr>
        </p:nvSpPr>
        <p:spPr>
          <a:xfrm>
            <a:off x="6365937" y="1444971"/>
            <a:ext cx="1883400" cy="39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ES_tradnl" dirty="0"/>
              <a:t>Metas para el Cuatrienio</a:t>
            </a:r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7"/>
          </p:nvPr>
        </p:nvSpPr>
        <p:spPr>
          <a:xfrm>
            <a:off x="3123122" y="1901464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/>
              <a:t>02.</a:t>
            </a:r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8"/>
          </p:nvPr>
        </p:nvSpPr>
        <p:spPr>
          <a:xfrm>
            <a:off x="3123849" y="2336789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/>
              <a:t>03.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9"/>
          </p:nvPr>
        </p:nvSpPr>
        <p:spPr>
          <a:xfrm>
            <a:off x="3123849" y="281923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/>
              <a:t>04.</a:t>
            </a:r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3"/>
          </p:nvPr>
        </p:nvSpPr>
        <p:spPr>
          <a:xfrm>
            <a:off x="3768286" y="3301681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ES_tradnl" dirty="0"/>
              <a:t>Logros Primeros 100 Días</a:t>
            </a:r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6"/>
          </p:nvPr>
        </p:nvSpPr>
        <p:spPr>
          <a:xfrm>
            <a:off x="3123123" y="342004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05.</a:t>
            </a:r>
            <a:endParaRPr dirty="0"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7"/>
          </p:nvPr>
        </p:nvSpPr>
        <p:spPr>
          <a:xfrm>
            <a:off x="5720334" y="141225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06.</a:t>
            </a:r>
            <a:endParaRPr dirty="0"/>
          </a:p>
        </p:txBody>
      </p:sp>
      <p:sp>
        <p:nvSpPr>
          <p:cNvPr id="174" name="Google Shape;174;p24"/>
          <p:cNvSpPr txBox="1"/>
          <p:nvPr/>
        </p:nvSpPr>
        <p:spPr>
          <a:xfrm>
            <a:off x="268725" y="106354"/>
            <a:ext cx="111069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Sección de presentación</a:t>
            </a:r>
            <a:endParaRPr sz="6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" name="Google Shape;163;p24"/>
          <p:cNvSpPr txBox="1">
            <a:spLocks noGrp="1"/>
          </p:cNvSpPr>
          <p:nvPr>
            <p:ph type="body" idx="6"/>
          </p:nvPr>
        </p:nvSpPr>
        <p:spPr>
          <a:xfrm>
            <a:off x="6365937" y="1848226"/>
            <a:ext cx="1883400" cy="39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ES_tradnl" dirty="0"/>
              <a:t>Nuevos proyectos:</a:t>
            </a:r>
          </a:p>
          <a:p>
            <a:pPr marL="311150" lvl="0" indent="-171450">
              <a:buClr>
                <a:schemeClr val="accent6"/>
              </a:buClr>
              <a:buSzPts val="1400"/>
              <a:buFont typeface="Arial"/>
              <a:buChar char="•"/>
            </a:pPr>
            <a:r>
              <a:rPr lang="es-ES_tradnl" dirty="0"/>
              <a:t>Carreteras</a:t>
            </a:r>
          </a:p>
          <a:p>
            <a:pPr marL="311150" lvl="0" indent="-171450">
              <a:buClr>
                <a:schemeClr val="accent6"/>
              </a:buClr>
              <a:buSzPts val="1400"/>
              <a:buFont typeface="Arial"/>
              <a:buChar char="•"/>
            </a:pPr>
            <a:r>
              <a:rPr lang="es-ES_tradnl" dirty="0"/>
              <a:t>Aeropuertos</a:t>
            </a:r>
          </a:p>
          <a:p>
            <a:pPr marL="311150" lvl="0" indent="-171450">
              <a:buClr>
                <a:schemeClr val="accent6"/>
              </a:buClr>
              <a:buSzPts val="1400"/>
              <a:buFont typeface="Arial"/>
              <a:buChar char="•"/>
            </a:pPr>
            <a:r>
              <a:rPr lang="es-ES_tradnl" dirty="0"/>
              <a:t>Férreo</a:t>
            </a:r>
          </a:p>
          <a:p>
            <a:pPr marL="311150" lvl="0" indent="-171450">
              <a:buClr>
                <a:schemeClr val="accent6"/>
              </a:buClr>
              <a:buSzPts val="1400"/>
              <a:buFont typeface="Arial"/>
              <a:buChar char="•"/>
            </a:pPr>
            <a:r>
              <a:rPr lang="es-ES_tradnl" dirty="0"/>
              <a:t>Puertos</a:t>
            </a:r>
          </a:p>
        </p:txBody>
      </p:sp>
      <p:sp>
        <p:nvSpPr>
          <p:cNvPr id="19" name="Google Shape;171;p24"/>
          <p:cNvSpPr txBox="1">
            <a:spLocks noGrp="1"/>
          </p:cNvSpPr>
          <p:nvPr>
            <p:ph type="body" idx="17"/>
          </p:nvPr>
        </p:nvSpPr>
        <p:spPr>
          <a:xfrm>
            <a:off x="5720334" y="181551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07.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/>
        </p:nvSpPr>
        <p:spPr>
          <a:xfrm>
            <a:off x="268725" y="106354"/>
            <a:ext cx="111069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Sección de presentación</a:t>
            </a:r>
            <a:endParaRPr sz="600" b="0" i="0" u="none" strike="noStrike" cap="none" dirty="0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" name="Google Shape;157;p24"/>
          <p:cNvSpPr txBox="1">
            <a:spLocks noGrp="1"/>
          </p:cNvSpPr>
          <p:nvPr>
            <p:ph type="title"/>
          </p:nvPr>
        </p:nvSpPr>
        <p:spPr>
          <a:xfrm>
            <a:off x="367469" y="544794"/>
            <a:ext cx="5919154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sz="3000" dirty="0">
                <a:solidFill>
                  <a:srgbClr val="0065CB"/>
                </a:solidFill>
                <a:latin typeface="Work Sans Light"/>
                <a:cs typeface="Work Sans Light"/>
              </a:rPr>
              <a:t>Concesiones a cargo de la ANI</a:t>
            </a:r>
            <a:endParaRPr sz="3000" dirty="0">
              <a:solidFill>
                <a:srgbClr val="0065CB"/>
              </a:solidFill>
              <a:latin typeface="Work Sans Light"/>
              <a:cs typeface="Work Sans Light"/>
            </a:endParaRPr>
          </a:p>
        </p:txBody>
      </p:sp>
      <p:sp>
        <p:nvSpPr>
          <p:cNvPr id="12" name="Google Shape;157;p24"/>
          <p:cNvSpPr txBox="1">
            <a:spLocks/>
          </p:cNvSpPr>
          <p:nvPr/>
        </p:nvSpPr>
        <p:spPr>
          <a:xfrm>
            <a:off x="463963" y="1579935"/>
            <a:ext cx="1738589" cy="6319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600" dirty="0">
                <a:solidFill>
                  <a:srgbClr val="0066CD"/>
                </a:solidFill>
                <a:latin typeface="Work Sans SemiBold"/>
                <a:cs typeface="Work Sans SemiBold"/>
              </a:rPr>
              <a:t>1-3 Generación</a:t>
            </a:r>
          </a:p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400" dirty="0">
                <a:solidFill>
                  <a:srgbClr val="0066CD"/>
                </a:solidFill>
                <a:latin typeface="Work Sans Light"/>
                <a:cs typeface="Work Sans Light"/>
              </a:rPr>
              <a:t>17 proyectos</a:t>
            </a:r>
          </a:p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100" dirty="0">
                <a:solidFill>
                  <a:srgbClr val="0066CD"/>
                </a:solidFill>
                <a:latin typeface="Work Sans" pitchFamily="2" charset="77"/>
                <a:cs typeface="Work Sans Light"/>
              </a:rPr>
              <a:t>3.600 km</a:t>
            </a:r>
          </a:p>
        </p:txBody>
      </p:sp>
      <p:sp>
        <p:nvSpPr>
          <p:cNvPr id="14" name="Google Shape;157;p24"/>
          <p:cNvSpPr txBox="1">
            <a:spLocks/>
          </p:cNvSpPr>
          <p:nvPr/>
        </p:nvSpPr>
        <p:spPr>
          <a:xfrm>
            <a:off x="2743495" y="1587824"/>
            <a:ext cx="1738589" cy="6319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600" dirty="0">
                <a:solidFill>
                  <a:srgbClr val="0066CD"/>
                </a:solidFill>
                <a:latin typeface="Work Sans SemiBold"/>
                <a:cs typeface="Work Sans SemiBold"/>
              </a:rPr>
              <a:t>4ta Generación</a:t>
            </a:r>
          </a:p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400" dirty="0">
                <a:solidFill>
                  <a:srgbClr val="0066CD"/>
                </a:solidFill>
                <a:latin typeface="Work Sans Light"/>
                <a:cs typeface="Work Sans Light"/>
              </a:rPr>
              <a:t>29 proyectos</a:t>
            </a:r>
          </a:p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200" dirty="0">
                <a:solidFill>
                  <a:srgbClr val="0066CD"/>
                </a:solidFill>
                <a:latin typeface="Work Sans Light"/>
                <a:cs typeface="Work Sans Light"/>
              </a:rPr>
              <a:t>4.900 km</a:t>
            </a:r>
          </a:p>
        </p:txBody>
      </p:sp>
      <p:sp>
        <p:nvSpPr>
          <p:cNvPr id="15" name="Google Shape;157;p24"/>
          <p:cNvSpPr txBox="1">
            <a:spLocks/>
          </p:cNvSpPr>
          <p:nvPr/>
        </p:nvSpPr>
        <p:spPr>
          <a:xfrm>
            <a:off x="5023027" y="1572046"/>
            <a:ext cx="1738589" cy="6319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600" dirty="0">
                <a:solidFill>
                  <a:srgbClr val="0066CD"/>
                </a:solidFill>
                <a:latin typeface="Work Sans SemiBold"/>
                <a:cs typeface="Work Sans SemiBold"/>
              </a:rPr>
              <a:t>Aeropuertos</a:t>
            </a:r>
          </a:p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400" dirty="0">
                <a:solidFill>
                  <a:srgbClr val="0066CD"/>
                </a:solidFill>
                <a:latin typeface="Work Sans Light"/>
                <a:cs typeface="Work Sans Light"/>
              </a:rPr>
              <a:t>7 contratos</a:t>
            </a:r>
          </a:p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200" dirty="0">
                <a:solidFill>
                  <a:srgbClr val="0066CD"/>
                </a:solidFill>
                <a:latin typeface="Work Sans Light"/>
                <a:cs typeface="Work Sans Light"/>
              </a:rPr>
              <a:t>16 aeropuertos</a:t>
            </a:r>
          </a:p>
        </p:txBody>
      </p:sp>
      <p:sp>
        <p:nvSpPr>
          <p:cNvPr id="16" name="Google Shape;157;p24"/>
          <p:cNvSpPr txBox="1">
            <a:spLocks/>
          </p:cNvSpPr>
          <p:nvPr/>
        </p:nvSpPr>
        <p:spPr>
          <a:xfrm>
            <a:off x="463962" y="2681019"/>
            <a:ext cx="1738589" cy="7739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600" dirty="0">
                <a:solidFill>
                  <a:srgbClr val="0066CD"/>
                </a:solidFill>
                <a:latin typeface="Work Sans SemiBold"/>
                <a:cs typeface="Work Sans SemiBold"/>
              </a:rPr>
              <a:t>Red Férrea</a:t>
            </a:r>
          </a:p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400" dirty="0">
                <a:solidFill>
                  <a:srgbClr val="0066CD"/>
                </a:solidFill>
                <a:latin typeface="Work Sans Light"/>
                <a:cs typeface="Work Sans Light"/>
              </a:rPr>
              <a:t>2 Concesiones</a:t>
            </a:r>
          </a:p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400" dirty="0">
                <a:solidFill>
                  <a:srgbClr val="0066CD"/>
                </a:solidFill>
                <a:latin typeface="Work Sans Light"/>
                <a:cs typeface="Work Sans Light"/>
              </a:rPr>
              <a:t>1 Obra pública</a:t>
            </a:r>
          </a:p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200" dirty="0">
                <a:solidFill>
                  <a:srgbClr val="0066CD"/>
                </a:solidFill>
                <a:latin typeface="Work Sans Light"/>
                <a:cs typeface="Work Sans Light"/>
              </a:rPr>
              <a:t>1.600 km</a:t>
            </a:r>
          </a:p>
        </p:txBody>
      </p:sp>
      <p:sp>
        <p:nvSpPr>
          <p:cNvPr id="17" name="Google Shape;157;p24"/>
          <p:cNvSpPr txBox="1">
            <a:spLocks/>
          </p:cNvSpPr>
          <p:nvPr/>
        </p:nvSpPr>
        <p:spPr>
          <a:xfrm>
            <a:off x="2743495" y="2628547"/>
            <a:ext cx="1738589" cy="7739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600" dirty="0">
                <a:solidFill>
                  <a:srgbClr val="0066CD"/>
                </a:solidFill>
                <a:latin typeface="Work Sans SemiBold"/>
                <a:cs typeface="Work Sans SemiBold"/>
              </a:rPr>
              <a:t>Puertos</a:t>
            </a:r>
          </a:p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400" dirty="0">
                <a:solidFill>
                  <a:srgbClr val="0066CD"/>
                </a:solidFill>
                <a:latin typeface="Work Sans Light"/>
                <a:cs typeface="Work Sans Light"/>
              </a:rPr>
              <a:t>8 Zonas portuarias</a:t>
            </a:r>
          </a:p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200" dirty="0">
                <a:solidFill>
                  <a:srgbClr val="0066CD"/>
                </a:solidFill>
                <a:latin typeface="Work Sans Light"/>
                <a:cs typeface="Work Sans Light"/>
              </a:rPr>
              <a:t>59 concesiones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05485" y="3945916"/>
            <a:ext cx="61093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rgbClr val="0066CD"/>
                </a:solidFill>
                <a:latin typeface="Work Sans"/>
                <a:cs typeface="Work Sans"/>
              </a:rPr>
              <a:t>Pasajeros movilizados: de 13,2 millones en 2006 a 35,6 millones en 2017</a:t>
            </a:r>
          </a:p>
          <a:p>
            <a:r>
              <a:rPr lang="es-ES" sz="1100" dirty="0">
                <a:solidFill>
                  <a:srgbClr val="0066CD"/>
                </a:solidFill>
                <a:latin typeface="Work Sans"/>
                <a:cs typeface="Work Sans"/>
              </a:rPr>
              <a:t>Toneladas movilizadas: de 143 millones </a:t>
            </a:r>
            <a:r>
              <a:rPr lang="es-ES" sz="1100" dirty="0" err="1">
                <a:solidFill>
                  <a:srgbClr val="0066CD"/>
                </a:solidFill>
                <a:latin typeface="Work Sans"/>
                <a:cs typeface="Work Sans"/>
              </a:rPr>
              <a:t>tons</a:t>
            </a:r>
            <a:r>
              <a:rPr lang="es-ES" sz="1100" dirty="0">
                <a:solidFill>
                  <a:srgbClr val="0066CD"/>
                </a:solidFill>
                <a:latin typeface="Work Sans"/>
                <a:cs typeface="Work Sans"/>
              </a:rPr>
              <a:t> en  2010 a 204 millones de </a:t>
            </a:r>
            <a:r>
              <a:rPr lang="es-ES" sz="1100" dirty="0" err="1">
                <a:solidFill>
                  <a:srgbClr val="0066CD"/>
                </a:solidFill>
                <a:latin typeface="Work Sans"/>
                <a:cs typeface="Work Sans"/>
              </a:rPr>
              <a:t>tons</a:t>
            </a:r>
            <a:r>
              <a:rPr lang="es-ES" sz="1100" dirty="0">
                <a:solidFill>
                  <a:srgbClr val="0066CD"/>
                </a:solidFill>
                <a:latin typeface="Work Sans"/>
                <a:cs typeface="Work Sans"/>
              </a:rPr>
              <a:t> en 2017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2B8CA54-05F1-8448-9189-9C1F1B1A4C20}"/>
              </a:ext>
            </a:extLst>
          </p:cNvPr>
          <p:cNvSpPr/>
          <p:nvPr/>
        </p:nvSpPr>
        <p:spPr>
          <a:xfrm>
            <a:off x="367469" y="1442532"/>
            <a:ext cx="1884069" cy="928475"/>
          </a:xfrm>
          <a:prstGeom prst="rect">
            <a:avLst/>
          </a:prstGeom>
          <a:noFill/>
          <a:ln w="12700">
            <a:solidFill>
              <a:srgbClr val="006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D9ED08A-3C70-AA4E-A0C6-D302D7CE3A57}"/>
              </a:ext>
            </a:extLst>
          </p:cNvPr>
          <p:cNvSpPr/>
          <p:nvPr/>
        </p:nvSpPr>
        <p:spPr>
          <a:xfrm>
            <a:off x="2614411" y="1442532"/>
            <a:ext cx="1884069" cy="928475"/>
          </a:xfrm>
          <a:prstGeom prst="rect">
            <a:avLst/>
          </a:prstGeom>
          <a:noFill/>
          <a:ln w="12700">
            <a:solidFill>
              <a:srgbClr val="006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EE1C736-C892-9943-B7E4-249EA13787A8}"/>
              </a:ext>
            </a:extLst>
          </p:cNvPr>
          <p:cNvSpPr/>
          <p:nvPr/>
        </p:nvSpPr>
        <p:spPr>
          <a:xfrm>
            <a:off x="4888923" y="1442532"/>
            <a:ext cx="1884069" cy="928475"/>
          </a:xfrm>
          <a:prstGeom prst="rect">
            <a:avLst/>
          </a:prstGeom>
          <a:noFill/>
          <a:ln w="12700">
            <a:solidFill>
              <a:srgbClr val="006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87DCA70-655B-F448-BB0C-20FBE025AEDF}"/>
              </a:ext>
            </a:extLst>
          </p:cNvPr>
          <p:cNvSpPr/>
          <p:nvPr/>
        </p:nvSpPr>
        <p:spPr>
          <a:xfrm>
            <a:off x="367469" y="2577491"/>
            <a:ext cx="1884069" cy="1028444"/>
          </a:xfrm>
          <a:prstGeom prst="rect">
            <a:avLst/>
          </a:prstGeom>
          <a:noFill/>
          <a:ln w="12700">
            <a:solidFill>
              <a:srgbClr val="006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93CB23A-F989-1D4F-B763-447D8E7AEE02}"/>
              </a:ext>
            </a:extLst>
          </p:cNvPr>
          <p:cNvSpPr/>
          <p:nvPr/>
        </p:nvSpPr>
        <p:spPr>
          <a:xfrm>
            <a:off x="2614411" y="2577491"/>
            <a:ext cx="1884069" cy="1028444"/>
          </a:xfrm>
          <a:prstGeom prst="rect">
            <a:avLst/>
          </a:prstGeom>
          <a:noFill/>
          <a:ln w="12700">
            <a:solidFill>
              <a:srgbClr val="006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3;p26"/>
          <p:cNvSpPr txBox="1"/>
          <p:nvPr/>
        </p:nvSpPr>
        <p:spPr>
          <a:xfrm>
            <a:off x="268725" y="106354"/>
            <a:ext cx="111069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Sección de presentación</a:t>
            </a:r>
            <a:endParaRPr sz="600" b="0" i="0" u="none" strike="noStrike" cap="none" dirty="0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77796" y="540062"/>
            <a:ext cx="1486319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Proyectos</a:t>
            </a:r>
            <a:r>
              <a:rPr lang="es-ES_tradnl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  </a:t>
            </a:r>
            <a:r>
              <a:rPr lang="es-ES_tradnl" b="1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s-ES_tradnl" dirty="0">
                <a:solidFill>
                  <a:srgbClr val="0065CB"/>
                </a:solidFill>
                <a:latin typeface="Work Sans Medium" pitchFamily="2" charset="77"/>
                <a:ea typeface="Work Sans" charset="0"/>
                <a:cs typeface="Work Sans" charset="0"/>
              </a:rPr>
              <a:t>con ejecución avanzada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53192" y="480316"/>
            <a:ext cx="56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0065CB"/>
                </a:solidFill>
                <a:latin typeface="Work Sans SemiBold" pitchFamily="2" charset="77"/>
                <a:ea typeface="Work Sans" charset="0"/>
                <a:cs typeface="Work Sans" charset="0"/>
              </a:rPr>
              <a:t>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EB0A63-76A6-42D7-A875-D7202E551D08}"/>
              </a:ext>
            </a:extLst>
          </p:cNvPr>
          <p:cNvSpPr txBox="1"/>
          <p:nvPr/>
        </p:nvSpPr>
        <p:spPr>
          <a:xfrm>
            <a:off x="677796" y="1734473"/>
            <a:ext cx="1268245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200" dirty="0">
                <a:solidFill>
                  <a:srgbClr val="0065CB"/>
                </a:solidFill>
                <a:latin typeface="Work Sans" charset="0"/>
              </a:rPr>
              <a:t>Proyectos </a:t>
            </a:r>
            <a:r>
              <a:rPr lang="es-ES_tradnl" dirty="0">
                <a:solidFill>
                  <a:srgbClr val="0065CB"/>
                </a:solidFill>
                <a:latin typeface="Work Sans Medium" pitchFamily="2" charset="77"/>
              </a:rPr>
              <a:t>iniciados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232F35-FC93-4BE0-BFA5-4B75C441D8A7}"/>
              </a:ext>
            </a:extLst>
          </p:cNvPr>
          <p:cNvSpPr txBox="1"/>
          <p:nvPr/>
        </p:nvSpPr>
        <p:spPr>
          <a:xfrm>
            <a:off x="307812" y="1657317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0065CB"/>
                </a:solidFill>
                <a:latin typeface="Work Sans SemiBold" pitchFamily="2" charset="77"/>
                <a:ea typeface="Work Sans" charset="0"/>
                <a:cs typeface="Work Sans" charset="0"/>
              </a:rPr>
              <a:t>9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06EF43-DD39-4AC1-B9A8-367294B94CD3}"/>
              </a:ext>
            </a:extLst>
          </p:cNvPr>
          <p:cNvSpPr txBox="1"/>
          <p:nvPr/>
        </p:nvSpPr>
        <p:spPr>
          <a:xfrm>
            <a:off x="677797" y="2897727"/>
            <a:ext cx="156811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200" dirty="0">
                <a:solidFill>
                  <a:srgbClr val="0065CB"/>
                </a:solidFill>
                <a:latin typeface="Work Sans" charset="0"/>
              </a:rPr>
              <a:t>Proyectos </a:t>
            </a:r>
          </a:p>
          <a:p>
            <a:pPr>
              <a:lnSpc>
                <a:spcPct val="90000"/>
              </a:lnSpc>
            </a:pPr>
            <a:r>
              <a:rPr lang="es-ES_tradnl" dirty="0">
                <a:solidFill>
                  <a:srgbClr val="0065CB"/>
                </a:solidFill>
                <a:latin typeface="Work Sans Medium" pitchFamily="2" charset="77"/>
              </a:rPr>
              <a:t>baja ejecución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25C4DD3-F655-4E02-8ACD-763669DFF349}"/>
              </a:ext>
            </a:extLst>
          </p:cNvPr>
          <p:cNvSpPr txBox="1"/>
          <p:nvPr/>
        </p:nvSpPr>
        <p:spPr>
          <a:xfrm>
            <a:off x="304606" y="2817520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0065CB"/>
                </a:solidFill>
                <a:latin typeface="Work Sans SemiBold" pitchFamily="2" charset="77"/>
                <a:ea typeface="Work Sans" charset="0"/>
                <a:cs typeface="Work Sans" charset="0"/>
              </a:rPr>
              <a:t>8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1D8696-53D5-4042-92E9-3094B4A15F6C}"/>
              </a:ext>
            </a:extLst>
          </p:cNvPr>
          <p:cNvSpPr txBox="1"/>
          <p:nvPr/>
        </p:nvSpPr>
        <p:spPr>
          <a:xfrm>
            <a:off x="677796" y="4064632"/>
            <a:ext cx="152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200" dirty="0">
                <a:solidFill>
                  <a:srgbClr val="0065CB"/>
                </a:solidFill>
                <a:latin typeface="Work Sans" charset="0"/>
              </a:rPr>
              <a:t>Proyectos </a:t>
            </a:r>
          </a:p>
          <a:p>
            <a:pPr>
              <a:lnSpc>
                <a:spcPct val="90000"/>
              </a:lnSpc>
            </a:pPr>
            <a:r>
              <a:rPr lang="es-ES_tradnl" dirty="0">
                <a:solidFill>
                  <a:srgbClr val="0065CB"/>
                </a:solidFill>
                <a:latin typeface="Work Sans Medium" pitchFamily="2" charset="77"/>
              </a:rPr>
              <a:t>sin inicio construcción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D2AE6C3-B06E-4236-BEB8-AE5EB86DDCE5}"/>
              </a:ext>
            </a:extLst>
          </p:cNvPr>
          <p:cNvSpPr txBox="1"/>
          <p:nvPr/>
        </p:nvSpPr>
        <p:spPr>
          <a:xfrm>
            <a:off x="307811" y="4004886"/>
            <a:ext cx="405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0065CB"/>
                </a:solidFill>
                <a:latin typeface="Work Sans SemiBold" pitchFamily="2" charset="77"/>
                <a:ea typeface="Work Sans" charset="0"/>
                <a:cs typeface="Work Sans" charset="0"/>
              </a:rPr>
              <a:t>6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831274E-030B-4A18-A8EA-DE09177858BF}"/>
              </a:ext>
            </a:extLst>
          </p:cNvPr>
          <p:cNvSpPr txBox="1"/>
          <p:nvPr/>
        </p:nvSpPr>
        <p:spPr>
          <a:xfrm>
            <a:off x="2440780" y="416952"/>
            <a:ext cx="21333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$10,5 Bn Capex</a:t>
            </a:r>
          </a:p>
          <a:p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$10,3 Bn Opex</a:t>
            </a:r>
          </a:p>
          <a:p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$2,3 Bn Equity</a:t>
            </a:r>
          </a:p>
          <a:p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$7,8 Bn Deuda</a:t>
            </a:r>
          </a:p>
          <a:p>
            <a:r>
              <a:rPr lang="es-CO" sz="1200" b="1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$4,3 Bn Desembolsos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90F613F-416A-41F6-A62F-D379ABED02F8}"/>
              </a:ext>
            </a:extLst>
          </p:cNvPr>
          <p:cNvSpPr txBox="1"/>
          <p:nvPr/>
        </p:nvSpPr>
        <p:spPr>
          <a:xfrm>
            <a:off x="2440779" y="1593953"/>
            <a:ext cx="21333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$12,8 Bn Capex</a:t>
            </a:r>
          </a:p>
          <a:p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$11,8 Bn Opex</a:t>
            </a:r>
          </a:p>
          <a:p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$3,2 Bn Equity</a:t>
            </a:r>
          </a:p>
          <a:p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$8,9 Bn Deuda</a:t>
            </a:r>
          </a:p>
          <a:p>
            <a:r>
              <a:rPr lang="es-CO" sz="1200" b="1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$1,6 Bn Desembolsos</a:t>
            </a:r>
            <a:endParaRPr lang="es-CO" sz="1200" dirty="0">
              <a:solidFill>
                <a:srgbClr val="0065CB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0C881D9-0A29-42CD-A9B0-A8DE952CDCB8}"/>
              </a:ext>
            </a:extLst>
          </p:cNvPr>
          <p:cNvSpPr txBox="1"/>
          <p:nvPr/>
        </p:nvSpPr>
        <p:spPr>
          <a:xfrm>
            <a:off x="2440779" y="2754156"/>
            <a:ext cx="21333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$12,1 Bn Capex</a:t>
            </a:r>
          </a:p>
          <a:p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$13,4 Bn Opex</a:t>
            </a:r>
          </a:p>
          <a:p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$3,2 Bn Equity </a:t>
            </a:r>
          </a:p>
          <a:p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$0,0 Bn Deuda</a:t>
            </a:r>
          </a:p>
          <a:p>
            <a:r>
              <a:rPr lang="es-CO" sz="1200" b="1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$0,4 Bn Desembolsos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B35ECC8-7199-4C2E-AF01-B11281190505}"/>
              </a:ext>
            </a:extLst>
          </p:cNvPr>
          <p:cNvSpPr txBox="1"/>
          <p:nvPr/>
        </p:nvSpPr>
        <p:spPr>
          <a:xfrm>
            <a:off x="2440779" y="3941522"/>
            <a:ext cx="221052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$8,8 Bn Capex</a:t>
            </a:r>
          </a:p>
          <a:p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$7,3 Bn Opex</a:t>
            </a:r>
          </a:p>
          <a:p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$2,5 Bn Equity</a:t>
            </a:r>
          </a:p>
          <a:p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$1,6 Bn Deuda</a:t>
            </a:r>
          </a:p>
          <a:p>
            <a:r>
              <a:rPr lang="es-CO" sz="1200" b="1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$0,3 Bn Desembolsos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AB51598-B80B-4E4A-80FD-A05D74E02993}"/>
              </a:ext>
            </a:extLst>
          </p:cNvPr>
          <p:cNvSpPr/>
          <p:nvPr/>
        </p:nvSpPr>
        <p:spPr>
          <a:xfrm>
            <a:off x="5443502" y="708395"/>
            <a:ext cx="10632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65CB"/>
                </a:solidFill>
                <a:latin typeface="Work Sans SemiBold" charset="0"/>
                <a:ea typeface="Work Sans SemiBold" charset="0"/>
                <a:cs typeface="Work Sans SemiBold" charset="0"/>
              </a:rPr>
              <a:t>$44,1 </a:t>
            </a:r>
          </a:p>
          <a:p>
            <a:pPr algn="ctr"/>
            <a:r>
              <a:rPr lang="es-ES" dirty="0" err="1">
                <a:solidFill>
                  <a:srgbClr val="0065CB"/>
                </a:solidFill>
                <a:latin typeface="Work Sans" pitchFamily="2" charset="77"/>
                <a:ea typeface="Work Sans SemiBold" charset="0"/>
                <a:cs typeface="Work Sans SemiBold" charset="0"/>
              </a:rPr>
              <a:t>Bn</a:t>
            </a:r>
            <a:r>
              <a:rPr lang="es-ES" dirty="0">
                <a:solidFill>
                  <a:srgbClr val="0065CB"/>
                </a:solidFill>
                <a:latin typeface="Work Sans" pitchFamily="2" charset="77"/>
                <a:ea typeface="Work Sans SemiBold" charset="0"/>
                <a:cs typeface="Work Sans SemiBold" charset="0"/>
              </a:rPr>
              <a:t> </a:t>
            </a:r>
            <a:r>
              <a:rPr lang="es-ES" dirty="0" err="1">
                <a:solidFill>
                  <a:srgbClr val="0065CB"/>
                </a:solidFill>
                <a:latin typeface="Work Sans" pitchFamily="2" charset="77"/>
                <a:ea typeface="Work Sans SemiBold" charset="0"/>
                <a:cs typeface="Work Sans SemiBold" charset="0"/>
              </a:rPr>
              <a:t>Capex</a:t>
            </a:r>
            <a:endParaRPr lang="es-ES" dirty="0">
              <a:solidFill>
                <a:srgbClr val="0065CB"/>
              </a:solidFill>
              <a:latin typeface="Work Sans" pitchFamily="2" charset="77"/>
              <a:ea typeface="Work Sans SemiBold" charset="0"/>
              <a:cs typeface="Work Sans SemiBold" charset="0"/>
            </a:endParaRPr>
          </a:p>
        </p:txBody>
      </p:sp>
      <p:cxnSp>
        <p:nvCxnSpPr>
          <p:cNvPr id="24" name="Conector recto 23"/>
          <p:cNvCxnSpPr>
            <a:cxnSpLocks/>
          </p:cNvCxnSpPr>
          <p:nvPr/>
        </p:nvCxnSpPr>
        <p:spPr>
          <a:xfrm>
            <a:off x="346359" y="1490962"/>
            <a:ext cx="3903874" cy="0"/>
          </a:xfrm>
          <a:prstGeom prst="line">
            <a:avLst/>
          </a:prstGeom>
          <a:ln>
            <a:solidFill>
              <a:srgbClr val="0065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EBB9030-C42D-314A-A7D3-FD37EDE19F2E}"/>
              </a:ext>
            </a:extLst>
          </p:cNvPr>
          <p:cNvSpPr txBox="1"/>
          <p:nvPr/>
        </p:nvSpPr>
        <p:spPr>
          <a:xfrm>
            <a:off x="5271998" y="4771566"/>
            <a:ext cx="1819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0065CB"/>
                </a:solidFill>
                <a:latin typeface="Work Sans" pitchFamily="2" charset="77"/>
                <a:ea typeface="Work Sans SemiBold" charset="0"/>
                <a:cs typeface="Work Sans SemiBold" charset="0"/>
              </a:rPr>
              <a:t>*Excluye créditos puente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08485A17-CB12-D048-B8F9-82A9B676E988}"/>
              </a:ext>
            </a:extLst>
          </p:cNvPr>
          <p:cNvCxnSpPr>
            <a:cxnSpLocks/>
          </p:cNvCxnSpPr>
          <p:nvPr/>
        </p:nvCxnSpPr>
        <p:spPr>
          <a:xfrm>
            <a:off x="346359" y="2681060"/>
            <a:ext cx="3903874" cy="0"/>
          </a:xfrm>
          <a:prstGeom prst="line">
            <a:avLst/>
          </a:prstGeom>
          <a:ln>
            <a:solidFill>
              <a:srgbClr val="0065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CDF545E3-5361-3B4E-BB13-73A2F811B556}"/>
              </a:ext>
            </a:extLst>
          </p:cNvPr>
          <p:cNvCxnSpPr>
            <a:cxnSpLocks/>
          </p:cNvCxnSpPr>
          <p:nvPr/>
        </p:nvCxnSpPr>
        <p:spPr>
          <a:xfrm>
            <a:off x="346359" y="3875754"/>
            <a:ext cx="3903874" cy="0"/>
          </a:xfrm>
          <a:prstGeom prst="line">
            <a:avLst/>
          </a:prstGeom>
          <a:ln>
            <a:solidFill>
              <a:srgbClr val="0065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6C22054-AA4F-1742-91CA-B7FE7E5EA2E7}"/>
              </a:ext>
            </a:extLst>
          </p:cNvPr>
          <p:cNvSpPr/>
          <p:nvPr/>
        </p:nvSpPr>
        <p:spPr>
          <a:xfrm>
            <a:off x="7038589" y="708395"/>
            <a:ext cx="10632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65CB"/>
                </a:solidFill>
                <a:latin typeface="Work Sans SemiBold" charset="0"/>
                <a:ea typeface="Work Sans SemiBold" charset="0"/>
                <a:cs typeface="Work Sans SemiBold" charset="0"/>
              </a:rPr>
              <a:t>$42,9 </a:t>
            </a:r>
          </a:p>
          <a:p>
            <a:pPr algn="ctr"/>
            <a:r>
              <a:rPr lang="es-ES" dirty="0" err="1">
                <a:solidFill>
                  <a:srgbClr val="0065CB"/>
                </a:solidFill>
                <a:latin typeface="Work Sans" pitchFamily="2" charset="77"/>
                <a:ea typeface="Work Sans SemiBold" charset="0"/>
                <a:cs typeface="Work Sans SemiBold" charset="0"/>
              </a:rPr>
              <a:t>Bn</a:t>
            </a:r>
            <a:r>
              <a:rPr lang="es-ES" dirty="0">
                <a:solidFill>
                  <a:srgbClr val="0065CB"/>
                </a:solidFill>
                <a:latin typeface="Work Sans" pitchFamily="2" charset="77"/>
                <a:ea typeface="Work Sans SemiBold" charset="0"/>
                <a:cs typeface="Work Sans SemiBold" charset="0"/>
              </a:rPr>
              <a:t> </a:t>
            </a:r>
            <a:r>
              <a:rPr lang="es-ES" dirty="0" err="1">
                <a:solidFill>
                  <a:srgbClr val="0065CB"/>
                </a:solidFill>
                <a:latin typeface="Work Sans" pitchFamily="2" charset="77"/>
                <a:ea typeface="Work Sans SemiBold" charset="0"/>
                <a:cs typeface="Work Sans SemiBold" charset="0"/>
              </a:rPr>
              <a:t>Opex</a:t>
            </a:r>
            <a:r>
              <a:rPr lang="es-ES" dirty="0">
                <a:solidFill>
                  <a:srgbClr val="0065CB"/>
                </a:solidFill>
                <a:latin typeface="Work Sans" pitchFamily="2" charset="77"/>
                <a:ea typeface="Work Sans SemiBold" charset="0"/>
                <a:cs typeface="Work Sans SemiBold" charset="0"/>
              </a:rPr>
              <a:t>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314DA37-9FEE-854F-818B-43070A960C50}"/>
              </a:ext>
            </a:extLst>
          </p:cNvPr>
          <p:cNvSpPr/>
          <p:nvPr/>
        </p:nvSpPr>
        <p:spPr>
          <a:xfrm>
            <a:off x="5443502" y="1654960"/>
            <a:ext cx="10632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65CB"/>
                </a:solidFill>
                <a:latin typeface="Work Sans SemiBold" charset="0"/>
                <a:ea typeface="Work Sans SemiBold" charset="0"/>
                <a:cs typeface="Work Sans SemiBold" charset="0"/>
              </a:rPr>
              <a:t>$11,1 </a:t>
            </a:r>
          </a:p>
          <a:p>
            <a:pPr algn="ctr"/>
            <a:r>
              <a:rPr lang="es-ES" dirty="0" err="1">
                <a:solidFill>
                  <a:srgbClr val="0065CB"/>
                </a:solidFill>
                <a:latin typeface="Work Sans" pitchFamily="2" charset="77"/>
                <a:ea typeface="Work Sans SemiBold" charset="0"/>
                <a:cs typeface="Work Sans SemiBold" charset="0"/>
              </a:rPr>
              <a:t>Bn</a:t>
            </a:r>
            <a:r>
              <a:rPr lang="es-ES" dirty="0">
                <a:solidFill>
                  <a:srgbClr val="0065CB"/>
                </a:solidFill>
                <a:latin typeface="Work Sans" pitchFamily="2" charset="77"/>
                <a:ea typeface="Work Sans SemiBold" charset="0"/>
                <a:cs typeface="Work Sans SemiBold" charset="0"/>
              </a:rPr>
              <a:t> </a:t>
            </a:r>
            <a:r>
              <a:rPr lang="es-ES" dirty="0" err="1">
                <a:solidFill>
                  <a:srgbClr val="0065CB"/>
                </a:solidFill>
                <a:latin typeface="Work Sans" pitchFamily="2" charset="77"/>
                <a:ea typeface="Work Sans SemiBold" charset="0"/>
                <a:cs typeface="Work Sans SemiBold" charset="0"/>
              </a:rPr>
              <a:t>Equity</a:t>
            </a:r>
            <a:endParaRPr lang="es-ES" dirty="0">
              <a:solidFill>
                <a:srgbClr val="0065CB"/>
              </a:solidFill>
              <a:latin typeface="Work Sans" pitchFamily="2" charset="77"/>
              <a:ea typeface="Work Sans SemiBold" charset="0"/>
              <a:cs typeface="Work Sans SemiBold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E555ADB-4AB0-E548-8E28-AF1FD26D1302}"/>
              </a:ext>
            </a:extLst>
          </p:cNvPr>
          <p:cNvSpPr/>
          <p:nvPr/>
        </p:nvSpPr>
        <p:spPr>
          <a:xfrm>
            <a:off x="6947497" y="1654960"/>
            <a:ext cx="12454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65CB"/>
                </a:solidFill>
                <a:latin typeface="Work Sans SemiBold" charset="0"/>
                <a:ea typeface="Work Sans SemiBold" charset="0"/>
                <a:cs typeface="Work Sans SemiBold" charset="0"/>
              </a:rPr>
              <a:t>$18,3 </a:t>
            </a:r>
          </a:p>
          <a:p>
            <a:pPr algn="ctr"/>
            <a:r>
              <a:rPr lang="es-ES" dirty="0">
                <a:solidFill>
                  <a:srgbClr val="0065CB"/>
                </a:solidFill>
                <a:latin typeface="Work Sans" pitchFamily="2" charset="77"/>
                <a:ea typeface="Work Sans SemiBold" charset="0"/>
                <a:cs typeface="Work Sans SemiBold" charset="0"/>
              </a:rPr>
              <a:t>Deuda contratada*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133A381-6E2B-604E-8873-DC998035864D}"/>
              </a:ext>
            </a:extLst>
          </p:cNvPr>
          <p:cNvSpPr/>
          <p:nvPr/>
        </p:nvSpPr>
        <p:spPr>
          <a:xfrm>
            <a:off x="5271998" y="2794202"/>
            <a:ext cx="140627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65CB"/>
                </a:solidFill>
                <a:latin typeface="Work Sans SemiBold" charset="0"/>
                <a:ea typeface="Work Sans SemiBold" charset="0"/>
                <a:cs typeface="Work Sans SemiBold" charset="0"/>
              </a:rPr>
              <a:t>$6,6 </a:t>
            </a:r>
          </a:p>
          <a:p>
            <a:pPr algn="ctr"/>
            <a:r>
              <a:rPr lang="es-ES" dirty="0">
                <a:solidFill>
                  <a:srgbClr val="0065CB"/>
                </a:solidFill>
                <a:latin typeface="Work Sans" pitchFamily="2" charset="77"/>
                <a:ea typeface="Work Sans SemiBold" charset="0"/>
                <a:cs typeface="Work Sans SemiBold" charset="0"/>
              </a:rPr>
              <a:t>Desembolsos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6B7EF576-4844-5B40-BB28-E5D5D15FCC7E}"/>
              </a:ext>
            </a:extLst>
          </p:cNvPr>
          <p:cNvSpPr/>
          <p:nvPr/>
        </p:nvSpPr>
        <p:spPr>
          <a:xfrm>
            <a:off x="5320981" y="612401"/>
            <a:ext cx="1308307" cy="842072"/>
          </a:xfrm>
          <a:prstGeom prst="rect">
            <a:avLst/>
          </a:prstGeom>
          <a:noFill/>
          <a:ln w="12700">
            <a:solidFill>
              <a:srgbClr val="006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C518294E-C39B-5D47-9405-9AC9C7CAA56D}"/>
              </a:ext>
            </a:extLst>
          </p:cNvPr>
          <p:cNvSpPr/>
          <p:nvPr/>
        </p:nvSpPr>
        <p:spPr>
          <a:xfrm>
            <a:off x="6916068" y="612401"/>
            <a:ext cx="1308307" cy="842072"/>
          </a:xfrm>
          <a:prstGeom prst="rect">
            <a:avLst/>
          </a:prstGeom>
          <a:noFill/>
          <a:ln w="12700">
            <a:solidFill>
              <a:srgbClr val="006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0858AAA-0FD3-F246-9B0A-B78897C14B74}"/>
              </a:ext>
            </a:extLst>
          </p:cNvPr>
          <p:cNvSpPr/>
          <p:nvPr/>
        </p:nvSpPr>
        <p:spPr>
          <a:xfrm>
            <a:off x="5320981" y="1623295"/>
            <a:ext cx="1308307" cy="987755"/>
          </a:xfrm>
          <a:prstGeom prst="rect">
            <a:avLst/>
          </a:prstGeom>
          <a:noFill/>
          <a:ln w="12700">
            <a:solidFill>
              <a:srgbClr val="006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F13449F-4CE4-1444-A4F2-C94B19AC2EBF}"/>
              </a:ext>
            </a:extLst>
          </p:cNvPr>
          <p:cNvSpPr/>
          <p:nvPr/>
        </p:nvSpPr>
        <p:spPr>
          <a:xfrm>
            <a:off x="6916068" y="1623295"/>
            <a:ext cx="1308307" cy="987755"/>
          </a:xfrm>
          <a:prstGeom prst="rect">
            <a:avLst/>
          </a:prstGeom>
          <a:noFill/>
          <a:ln w="12700">
            <a:solidFill>
              <a:srgbClr val="006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88B98CF7-6F0E-8949-8632-948D00A8CAFD}"/>
              </a:ext>
            </a:extLst>
          </p:cNvPr>
          <p:cNvSpPr/>
          <p:nvPr/>
        </p:nvSpPr>
        <p:spPr>
          <a:xfrm>
            <a:off x="5320981" y="2744470"/>
            <a:ext cx="1308307" cy="791720"/>
          </a:xfrm>
          <a:prstGeom prst="rect">
            <a:avLst/>
          </a:prstGeom>
          <a:noFill/>
          <a:ln w="12700">
            <a:solidFill>
              <a:srgbClr val="006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3;p26"/>
          <p:cNvSpPr txBox="1"/>
          <p:nvPr/>
        </p:nvSpPr>
        <p:spPr>
          <a:xfrm>
            <a:off x="268725" y="106354"/>
            <a:ext cx="111069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Sección de presentación</a:t>
            </a:r>
            <a:endParaRPr sz="600" b="0" i="0" u="none" strike="noStrike" cap="none" dirty="0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64710" y="2084557"/>
            <a:ext cx="1740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0065CB"/>
                </a:solidFill>
                <a:latin typeface="Work Sans Medium" pitchFamily="2" charset="77"/>
                <a:ea typeface="Work Sans" charset="0"/>
                <a:cs typeface="Work Sans" charset="0"/>
              </a:rPr>
              <a:t>Comunidades y</a:t>
            </a:r>
          </a:p>
          <a:p>
            <a:r>
              <a:rPr lang="es-ES_tradnl" dirty="0">
                <a:solidFill>
                  <a:srgbClr val="0065CB"/>
                </a:solidFill>
                <a:latin typeface="Work Sans Medium" pitchFamily="2" charset="77"/>
                <a:ea typeface="Work Sans" charset="0"/>
                <a:cs typeface="Work Sans" charset="0"/>
              </a:rPr>
              <a:t>orden público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64710" y="640382"/>
            <a:ext cx="1583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0065CB"/>
                </a:solidFill>
                <a:latin typeface="Work Sans Medium" pitchFamily="2" charset="77"/>
                <a:ea typeface="Work Sans" charset="0"/>
                <a:cs typeface="Work Sans" charset="0"/>
              </a:rPr>
              <a:t>Solución de</a:t>
            </a:r>
          </a:p>
          <a:p>
            <a:r>
              <a:rPr lang="es-ES_tradnl" dirty="0">
                <a:solidFill>
                  <a:srgbClr val="0065CB"/>
                </a:solidFill>
                <a:latin typeface="Work Sans Medium" pitchFamily="2" charset="77"/>
                <a:ea typeface="Work Sans" charset="0"/>
                <a:cs typeface="Work Sans" charset="0"/>
              </a:rPr>
              <a:t>controversias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AC6109-D3ED-432B-800E-37B2BD86BE6A}"/>
              </a:ext>
            </a:extLst>
          </p:cNvPr>
          <p:cNvSpPr txBox="1"/>
          <p:nvPr/>
        </p:nvSpPr>
        <p:spPr>
          <a:xfrm>
            <a:off x="364710" y="1200887"/>
            <a:ext cx="22135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rgbClr val="0065CB"/>
                </a:solidFill>
                <a:latin typeface="Work Sans Medium" pitchFamily="2" charset="77"/>
                <a:ea typeface="Work Sans" charset="0"/>
                <a:cs typeface="Work Sans" charset="0"/>
              </a:rPr>
              <a:t>Gestión predial,</a:t>
            </a:r>
          </a:p>
          <a:p>
            <a:r>
              <a:rPr lang="es-CO" dirty="0">
                <a:solidFill>
                  <a:srgbClr val="0065CB"/>
                </a:solidFill>
                <a:latin typeface="Work Sans Medium" pitchFamily="2" charset="77"/>
                <a:ea typeface="Work Sans" charset="0"/>
                <a:cs typeface="Work Sans" charset="0"/>
              </a:rPr>
              <a:t>ambiental y traslado</a:t>
            </a:r>
          </a:p>
          <a:p>
            <a:r>
              <a:rPr lang="es-CO" dirty="0">
                <a:solidFill>
                  <a:srgbClr val="0065CB"/>
                </a:solidFill>
                <a:latin typeface="Work Sans Medium" pitchFamily="2" charset="77"/>
                <a:ea typeface="Work Sans" charset="0"/>
                <a:cs typeface="Work Sans" charset="0"/>
              </a:rPr>
              <a:t>de redes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69AB777-5437-4925-B954-AA46E67A4BCA}"/>
              </a:ext>
            </a:extLst>
          </p:cNvPr>
          <p:cNvSpPr txBox="1"/>
          <p:nvPr/>
        </p:nvSpPr>
        <p:spPr>
          <a:xfrm>
            <a:off x="3279493" y="748104"/>
            <a:ext cx="422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ANI-Concesionarios-Financiadores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964D13-3086-47F4-8D66-0909527FFE6D}"/>
              </a:ext>
            </a:extLst>
          </p:cNvPr>
          <p:cNvSpPr txBox="1"/>
          <p:nvPr/>
        </p:nvSpPr>
        <p:spPr>
          <a:xfrm>
            <a:off x="3279493" y="1308609"/>
            <a:ext cx="455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Corporaciones Autónomas - ANLA </a:t>
            </a:r>
            <a:r>
              <a:rPr lang="mr-IN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–</a:t>
            </a:r>
            <a:endParaRPr lang="es-CO" sz="1200" dirty="0">
              <a:solidFill>
                <a:srgbClr val="0065CB"/>
              </a:solidFill>
              <a:latin typeface="Work Sans" charset="0"/>
              <a:ea typeface="Work Sans" charset="0"/>
              <a:cs typeface="Work Sans" charset="0"/>
            </a:endParaRPr>
          </a:p>
          <a:p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Propietarios - Registro Catastral - Juzgados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0305B97-3ECB-4BF5-95A5-9950CB3ED4E3}"/>
              </a:ext>
            </a:extLst>
          </p:cNvPr>
          <p:cNvSpPr txBox="1"/>
          <p:nvPr/>
        </p:nvSpPr>
        <p:spPr>
          <a:xfrm>
            <a:off x="3279493" y="2084557"/>
            <a:ext cx="4036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Legisladores nacionales, locales, Alcaldes, Gobernadores, líderes comunitarios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A0DFA66-E4A5-4916-A674-5C1FFEA1F945}"/>
              </a:ext>
            </a:extLst>
          </p:cNvPr>
          <p:cNvCxnSpPr/>
          <p:nvPr/>
        </p:nvCxnSpPr>
        <p:spPr>
          <a:xfrm>
            <a:off x="2527698" y="915466"/>
            <a:ext cx="485638" cy="0"/>
          </a:xfrm>
          <a:prstGeom prst="straightConnector1">
            <a:avLst/>
          </a:prstGeom>
          <a:ln w="19050">
            <a:solidFill>
              <a:srgbClr val="0065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A0DFA66-E4A5-4916-A674-5C1FFEA1F945}"/>
              </a:ext>
            </a:extLst>
          </p:cNvPr>
          <p:cNvCxnSpPr/>
          <p:nvPr/>
        </p:nvCxnSpPr>
        <p:spPr>
          <a:xfrm>
            <a:off x="2527698" y="1589720"/>
            <a:ext cx="485638" cy="0"/>
          </a:xfrm>
          <a:prstGeom prst="straightConnector1">
            <a:avLst/>
          </a:prstGeom>
          <a:ln w="19050">
            <a:solidFill>
              <a:srgbClr val="0065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7A0DFA66-E4A5-4916-A674-5C1FFEA1F945}"/>
              </a:ext>
            </a:extLst>
          </p:cNvPr>
          <p:cNvCxnSpPr/>
          <p:nvPr/>
        </p:nvCxnSpPr>
        <p:spPr>
          <a:xfrm>
            <a:off x="2527698" y="2356339"/>
            <a:ext cx="485638" cy="0"/>
          </a:xfrm>
          <a:prstGeom prst="straightConnector1">
            <a:avLst/>
          </a:prstGeom>
          <a:ln w="19050">
            <a:solidFill>
              <a:srgbClr val="0065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BFF6CF0-734E-40D0-A987-2B02CCEDF517}"/>
              </a:ext>
            </a:extLst>
          </p:cNvPr>
          <p:cNvSpPr txBox="1"/>
          <p:nvPr/>
        </p:nvSpPr>
        <p:spPr>
          <a:xfrm>
            <a:off x="364710" y="4142532"/>
            <a:ext cx="218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65CB"/>
                </a:solidFill>
                <a:latin typeface="Work Sans Medium" pitchFamily="2" charset="77"/>
                <a:ea typeface="Work Sans Medium" charset="0"/>
                <a:cs typeface="Work Sans Medium" charset="0"/>
              </a:rPr>
              <a:t>Fortalecimiento institucional: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62F439E-FF2B-4519-B340-75F21D7F7DA6}"/>
              </a:ext>
            </a:extLst>
          </p:cNvPr>
          <p:cNvSpPr/>
          <p:nvPr/>
        </p:nvSpPr>
        <p:spPr>
          <a:xfrm>
            <a:off x="364710" y="3241850"/>
            <a:ext cx="1908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65CB"/>
                </a:solidFill>
                <a:latin typeface="Work Sans Medium" pitchFamily="2" charset="77"/>
                <a:ea typeface="Work Sans Medium" charset="0"/>
                <a:cs typeface="Work Sans Medium" charset="0"/>
              </a:rPr>
              <a:t>Unificación de criterios: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711423" y="3272628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Eventos eximentes</a:t>
            </a:r>
          </a:p>
          <a:p>
            <a:r>
              <a:rPr lang="es-ES_tradnl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de responsabilidad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455895" y="3272628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Extensión de plazo</a:t>
            </a:r>
          </a:p>
          <a:p>
            <a:r>
              <a:rPr lang="es-ES_tradnl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adicional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732474" y="4080977"/>
            <a:ext cx="154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Comité de Regularización Contractual</a:t>
            </a:r>
            <a:r>
              <a:rPr lang="es-ES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 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422837" y="4265643"/>
            <a:ext cx="17860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Comité Intersectorial</a:t>
            </a:r>
            <a:endParaRPr lang="es-ES_tradnl" sz="1200" dirty="0">
              <a:solidFill>
                <a:srgbClr val="0065CB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3B10A862-086C-AB41-8790-7EADC1F566A3}"/>
              </a:ext>
            </a:extLst>
          </p:cNvPr>
          <p:cNvCxnSpPr>
            <a:cxnSpLocks/>
          </p:cNvCxnSpPr>
          <p:nvPr/>
        </p:nvCxnSpPr>
        <p:spPr>
          <a:xfrm>
            <a:off x="268725" y="3912514"/>
            <a:ext cx="6196405" cy="0"/>
          </a:xfrm>
          <a:prstGeom prst="line">
            <a:avLst/>
          </a:prstGeom>
          <a:ln>
            <a:solidFill>
              <a:srgbClr val="0065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3ACBE11E-560F-F043-A553-9FFD8F17F43E}"/>
              </a:ext>
            </a:extLst>
          </p:cNvPr>
          <p:cNvCxnSpPr>
            <a:cxnSpLocks/>
          </p:cNvCxnSpPr>
          <p:nvPr/>
        </p:nvCxnSpPr>
        <p:spPr>
          <a:xfrm>
            <a:off x="268725" y="4900433"/>
            <a:ext cx="6196405" cy="0"/>
          </a:xfrm>
          <a:prstGeom prst="line">
            <a:avLst/>
          </a:prstGeom>
          <a:ln>
            <a:solidFill>
              <a:srgbClr val="0065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26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7;p24"/>
          <p:cNvSpPr txBox="1">
            <a:spLocks noGrp="1"/>
          </p:cNvSpPr>
          <p:nvPr>
            <p:ph type="title"/>
          </p:nvPr>
        </p:nvSpPr>
        <p:spPr>
          <a:xfrm>
            <a:off x="378639" y="419060"/>
            <a:ext cx="5263990" cy="87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sz="3200" dirty="0">
                <a:latin typeface="Work Sans" pitchFamily="2" charset="77"/>
              </a:rPr>
              <a:t>Plan Maestro de Transporte Intermodal</a:t>
            </a:r>
            <a:endParaRPr sz="3200" dirty="0">
              <a:latin typeface="Work Sans" pitchFamily="2" charset="77"/>
            </a:endParaRPr>
          </a:p>
        </p:txBody>
      </p:sp>
      <p:sp>
        <p:nvSpPr>
          <p:cNvPr id="5" name="Google Shape;157;p24"/>
          <p:cNvSpPr txBox="1">
            <a:spLocks/>
          </p:cNvSpPr>
          <p:nvPr/>
        </p:nvSpPr>
        <p:spPr>
          <a:xfrm>
            <a:off x="516875" y="1688942"/>
            <a:ext cx="3313017" cy="7498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600" dirty="0">
                <a:solidFill>
                  <a:srgbClr val="0066CD"/>
                </a:solidFill>
                <a:latin typeface="Work Sans Medium" pitchFamily="2" charset="77"/>
                <a:cs typeface="Work Sans SemiBold"/>
              </a:rPr>
              <a:t>Gestión</a:t>
            </a:r>
          </a:p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200" dirty="0">
                <a:solidFill>
                  <a:srgbClr val="0066CD"/>
                </a:solidFill>
                <a:latin typeface="Work Sans" pitchFamily="2" charset="77"/>
                <a:cs typeface="Work Sans Light"/>
              </a:rPr>
              <a:t>Fortalecer la estructuración, gestión contractual y gobierno corporativo.</a:t>
            </a:r>
            <a:endParaRPr lang="es-ES_tradnl" sz="1100" dirty="0">
              <a:solidFill>
                <a:srgbClr val="0066CD"/>
              </a:solidFill>
              <a:latin typeface="Work Sans" pitchFamily="2" charset="77"/>
              <a:cs typeface="Work Sans Light"/>
            </a:endParaRPr>
          </a:p>
        </p:txBody>
      </p:sp>
      <p:sp>
        <p:nvSpPr>
          <p:cNvPr id="6" name="Google Shape;157;p24"/>
          <p:cNvSpPr txBox="1">
            <a:spLocks/>
          </p:cNvSpPr>
          <p:nvPr/>
        </p:nvSpPr>
        <p:spPr>
          <a:xfrm>
            <a:off x="516875" y="2571750"/>
            <a:ext cx="3965418" cy="8593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ES_tradnl" sz="1600" dirty="0">
                <a:solidFill>
                  <a:srgbClr val="0066CD"/>
                </a:solidFill>
                <a:latin typeface="Work Sans Medium" pitchFamily="2" charset="77"/>
              </a:rPr>
              <a:t>Financiación</a:t>
            </a:r>
          </a:p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200" dirty="0">
                <a:solidFill>
                  <a:srgbClr val="0066CD"/>
                </a:solidFill>
                <a:latin typeface="Work Sans" pitchFamily="2" charset="77"/>
                <a:cs typeface="Work Sans Light"/>
              </a:rPr>
              <a:t>Reglamentar la contribución por valorización para autopistas nacionales y estructurar primer cobro.</a:t>
            </a:r>
            <a:endParaRPr lang="es-ES_tradnl" sz="1100" dirty="0">
              <a:solidFill>
                <a:srgbClr val="0066CD"/>
              </a:solidFill>
              <a:latin typeface="Work Sans" pitchFamily="2" charset="77"/>
              <a:cs typeface="Work Sans Light"/>
            </a:endParaRPr>
          </a:p>
        </p:txBody>
      </p:sp>
      <p:sp>
        <p:nvSpPr>
          <p:cNvPr id="7" name="Google Shape;157;p24"/>
          <p:cNvSpPr txBox="1">
            <a:spLocks/>
          </p:cNvSpPr>
          <p:nvPr/>
        </p:nvSpPr>
        <p:spPr>
          <a:xfrm>
            <a:off x="516875" y="3694055"/>
            <a:ext cx="3607262" cy="7085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ES_tradnl" sz="1600" dirty="0">
                <a:solidFill>
                  <a:srgbClr val="0066CD"/>
                </a:solidFill>
                <a:latin typeface="Work Sans Medium" pitchFamily="2" charset="77"/>
              </a:rPr>
              <a:t>Férreo</a:t>
            </a:r>
          </a:p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200" dirty="0">
                <a:solidFill>
                  <a:srgbClr val="0066CD"/>
                </a:solidFill>
                <a:latin typeface="Work Sans" pitchFamily="2" charset="77"/>
                <a:cs typeface="Work Sans Light"/>
              </a:rPr>
              <a:t>Formulación e implementación del Plan Maestro Ferroviario.</a:t>
            </a:r>
            <a:endParaRPr lang="es-ES_tradnl" sz="1100" dirty="0">
              <a:solidFill>
                <a:srgbClr val="0066CD"/>
              </a:solidFill>
              <a:latin typeface="Work Sans" pitchFamily="2" charset="77"/>
              <a:cs typeface="Work Sans Light"/>
            </a:endParaRPr>
          </a:p>
        </p:txBody>
      </p:sp>
      <p:sp>
        <p:nvSpPr>
          <p:cNvPr id="8" name="Google Shape;157;p24"/>
          <p:cNvSpPr txBox="1">
            <a:spLocks/>
          </p:cNvSpPr>
          <p:nvPr/>
        </p:nvSpPr>
        <p:spPr>
          <a:xfrm>
            <a:off x="4900481" y="1748906"/>
            <a:ext cx="4022281" cy="5744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ES_tradnl" sz="1600" dirty="0">
                <a:solidFill>
                  <a:srgbClr val="0066CD"/>
                </a:solidFill>
                <a:latin typeface="Work Sans Medium" pitchFamily="2" charset="77"/>
              </a:rPr>
              <a:t>Puertos</a:t>
            </a:r>
          </a:p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200" dirty="0">
                <a:solidFill>
                  <a:srgbClr val="0066CD"/>
                </a:solidFill>
                <a:latin typeface="Work Sans" pitchFamily="2" charset="77"/>
                <a:cs typeface="Work Sans Light"/>
              </a:rPr>
              <a:t>Actualizar la Planificación Portuaria.</a:t>
            </a:r>
            <a:endParaRPr lang="es-ES_tradnl" sz="1100" dirty="0">
              <a:solidFill>
                <a:srgbClr val="0066CD"/>
              </a:solidFill>
              <a:latin typeface="Work Sans" pitchFamily="2" charset="77"/>
              <a:cs typeface="Work Sans Light"/>
            </a:endParaRPr>
          </a:p>
        </p:txBody>
      </p:sp>
      <p:sp>
        <p:nvSpPr>
          <p:cNvPr id="9" name="Google Shape;157;p24"/>
          <p:cNvSpPr txBox="1">
            <a:spLocks/>
          </p:cNvSpPr>
          <p:nvPr/>
        </p:nvSpPr>
        <p:spPr>
          <a:xfrm>
            <a:off x="4900481" y="2571750"/>
            <a:ext cx="3535766" cy="7558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ES" sz="1600" dirty="0">
                <a:solidFill>
                  <a:srgbClr val="0066CD"/>
                </a:solidFill>
                <a:latin typeface="Work Sans Medium" pitchFamily="2" charset="77"/>
              </a:rPr>
              <a:t>R</a:t>
            </a:r>
            <a:r>
              <a:rPr lang="es-ES_tradnl" sz="1600" dirty="0" err="1">
                <a:solidFill>
                  <a:srgbClr val="0066CD"/>
                </a:solidFill>
                <a:latin typeface="Work Sans Medium" pitchFamily="2" charset="77"/>
              </a:rPr>
              <a:t>ed</a:t>
            </a:r>
            <a:r>
              <a:rPr lang="es-ES_tradnl" sz="1600" dirty="0">
                <a:solidFill>
                  <a:srgbClr val="0066CD"/>
                </a:solidFill>
                <a:latin typeface="Work Sans Medium" pitchFamily="2" charset="77"/>
              </a:rPr>
              <a:t> Básica</a:t>
            </a:r>
          </a:p>
          <a:p>
            <a:pPr algn="l">
              <a:spcBef>
                <a:spcPts val="0"/>
              </a:spcBef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_tradnl" sz="1200" dirty="0">
                <a:solidFill>
                  <a:srgbClr val="0066CD"/>
                </a:solidFill>
                <a:latin typeface="Work Sans" pitchFamily="2" charset="77"/>
                <a:cs typeface="Work Sans Light"/>
              </a:rPr>
              <a:t>Complementar la red básica y los sistemas de ciudad (PMTI).</a:t>
            </a:r>
            <a:endParaRPr lang="es-ES_tradnl" sz="1100" dirty="0">
              <a:solidFill>
                <a:srgbClr val="0066CD"/>
              </a:solidFill>
              <a:latin typeface="Work Sans" pitchFamily="2" charset="77"/>
              <a:cs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734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34676" y="516269"/>
            <a:ext cx="4307700" cy="640198"/>
          </a:xfrm>
        </p:spPr>
        <p:txBody>
          <a:bodyPr/>
          <a:lstStyle/>
          <a:p>
            <a:r>
              <a:rPr lang="es-ES_tradnl" dirty="0">
                <a:latin typeface="Work Sans" pitchFamily="2" charset="77"/>
              </a:rPr>
              <a:t>Gestión Ambiental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CC8535-0E02-4661-ADEE-7CF350A2BB22}"/>
              </a:ext>
            </a:extLst>
          </p:cNvPr>
          <p:cNvSpPr txBox="1"/>
          <p:nvPr/>
        </p:nvSpPr>
        <p:spPr>
          <a:xfrm>
            <a:off x="2534987" y="1294966"/>
            <a:ext cx="31168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800" b="1" dirty="0">
                <a:solidFill>
                  <a:srgbClr val="0065CB"/>
                </a:solidFill>
                <a:latin typeface="Work Sans SemiBold" pitchFamily="2" charset="77"/>
              </a:rPr>
              <a:t>543 mil</a:t>
            </a:r>
          </a:p>
          <a:p>
            <a:pPr lvl="1"/>
            <a:r>
              <a:rPr lang="es-ES" sz="1200" dirty="0">
                <a:solidFill>
                  <a:srgbClr val="0065CB"/>
                </a:solidFill>
                <a:latin typeface="Work Sans" charset="0"/>
              </a:rPr>
              <a:t>especies nativas rescatadas/trasladadas.</a:t>
            </a:r>
          </a:p>
          <a:p>
            <a:pPr lvl="1"/>
            <a:endParaRPr lang="es-ES" sz="1200" dirty="0">
              <a:solidFill>
                <a:srgbClr val="0065CB"/>
              </a:solidFill>
              <a:latin typeface="Work Sans" charset="0"/>
            </a:endParaRPr>
          </a:p>
          <a:p>
            <a:pPr lvl="1"/>
            <a:r>
              <a:rPr lang="es-ES" sz="1800" b="1" dirty="0">
                <a:solidFill>
                  <a:srgbClr val="0065CB"/>
                </a:solidFill>
                <a:latin typeface="Work Sans SemiBold" pitchFamily="2" charset="77"/>
              </a:rPr>
              <a:t>8 mil </a:t>
            </a:r>
          </a:p>
          <a:p>
            <a:pPr lvl="1"/>
            <a:r>
              <a:rPr lang="es-ES" sz="1200" dirty="0">
                <a:solidFill>
                  <a:srgbClr val="0065CB"/>
                </a:solidFill>
                <a:latin typeface="Work Sans" charset="0"/>
              </a:rPr>
              <a:t>ejemplares de fauna</a:t>
            </a:r>
          </a:p>
          <a:p>
            <a:pPr lvl="1"/>
            <a:r>
              <a:rPr lang="es-ES" sz="1200" dirty="0">
                <a:solidFill>
                  <a:srgbClr val="0065CB"/>
                </a:solidFill>
                <a:latin typeface="Work Sans" charset="0"/>
              </a:rPr>
              <a:t>silvestre rescatadas/trasladadas</a:t>
            </a:r>
          </a:p>
          <a:p>
            <a:pPr lvl="1"/>
            <a:endParaRPr lang="es-ES" sz="1200" dirty="0">
              <a:solidFill>
                <a:srgbClr val="0065CB"/>
              </a:solidFill>
              <a:latin typeface="Work Sans" charset="0"/>
            </a:endParaRPr>
          </a:p>
          <a:p>
            <a:pPr lvl="1"/>
            <a:r>
              <a:rPr lang="es-ES" sz="1800" b="1" dirty="0">
                <a:solidFill>
                  <a:srgbClr val="0065CB"/>
                </a:solidFill>
                <a:latin typeface="Work Sans SemiBold" pitchFamily="2" charset="77"/>
              </a:rPr>
              <a:t>392</a:t>
            </a:r>
            <a:r>
              <a:rPr lang="es-ES" sz="1200" dirty="0">
                <a:solidFill>
                  <a:srgbClr val="0065CB"/>
                </a:solidFill>
                <a:latin typeface="Work Sans" charset="0"/>
              </a:rPr>
              <a:t> </a:t>
            </a:r>
          </a:p>
          <a:p>
            <a:pPr lvl="1"/>
            <a:r>
              <a:rPr lang="es-ES" sz="1200" dirty="0">
                <a:solidFill>
                  <a:srgbClr val="0065CB"/>
                </a:solidFill>
                <a:latin typeface="Work Sans" charset="0"/>
              </a:rPr>
              <a:t>pasos de fauna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06789E-9303-4FEB-A7AF-2A0CB2829D1E}"/>
              </a:ext>
            </a:extLst>
          </p:cNvPr>
          <p:cNvSpPr txBox="1"/>
          <p:nvPr/>
        </p:nvSpPr>
        <p:spPr>
          <a:xfrm>
            <a:off x="434676" y="1294966"/>
            <a:ext cx="16927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800" b="1" dirty="0">
                <a:solidFill>
                  <a:srgbClr val="0065CB"/>
                </a:solidFill>
                <a:latin typeface="Work Sans SemiBold" pitchFamily="2" charset="77"/>
                <a:ea typeface="Work Sans" charset="0"/>
                <a:cs typeface="Work Sans" charset="0"/>
              </a:rPr>
              <a:t>12 mil</a:t>
            </a:r>
          </a:p>
          <a:p>
            <a:pPr marL="0" lvl="1"/>
            <a:r>
              <a:rPr lang="es-ES" sz="1200" dirty="0">
                <a:solidFill>
                  <a:srgbClr val="0065CB"/>
                </a:solidFill>
                <a:latin typeface="Work Sans" charset="0"/>
              </a:rPr>
              <a:t>hectáreas </a:t>
            </a:r>
            <a:r>
              <a:rPr lang="es-ES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compensadas</a:t>
            </a:r>
            <a:endParaRPr lang="es-ES" sz="1600" dirty="0">
              <a:solidFill>
                <a:srgbClr val="0065CB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2971B2-9524-45D3-A6D0-E26C5FD70889}"/>
              </a:ext>
            </a:extLst>
          </p:cNvPr>
          <p:cNvSpPr txBox="1"/>
          <p:nvPr/>
        </p:nvSpPr>
        <p:spPr>
          <a:xfrm>
            <a:off x="6174837" y="1294966"/>
            <a:ext cx="224982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800" b="1" dirty="0">
                <a:solidFill>
                  <a:srgbClr val="0065CB"/>
                </a:solidFill>
                <a:latin typeface="Work Sans SemiBold" pitchFamily="2" charset="77"/>
              </a:rPr>
              <a:t>$52 mil</a:t>
            </a:r>
          </a:p>
          <a:p>
            <a:pPr marL="0" lvl="1"/>
            <a:r>
              <a:rPr lang="es-ES" sz="2800" b="1" dirty="0">
                <a:solidFill>
                  <a:srgbClr val="0065CB"/>
                </a:solidFill>
                <a:latin typeface="Work Sans SemiBold" pitchFamily="2" charset="77"/>
              </a:rPr>
              <a:t>millones</a:t>
            </a:r>
          </a:p>
          <a:p>
            <a:pPr marL="0" lvl="1"/>
            <a:r>
              <a:rPr lang="es-ES" sz="1200" dirty="0">
                <a:solidFill>
                  <a:srgbClr val="0065CB"/>
                </a:solidFill>
                <a:latin typeface="Work Sans" charset="0"/>
              </a:rPr>
              <a:t>invertidos en</a:t>
            </a:r>
          </a:p>
          <a:p>
            <a:pPr marL="0" lvl="1"/>
            <a:r>
              <a:rPr lang="es-ES" sz="1200" dirty="0">
                <a:solidFill>
                  <a:srgbClr val="0065CB"/>
                </a:solidFill>
                <a:latin typeface="Work Sans" charset="0"/>
              </a:rPr>
              <a:t>compensaciones</a:t>
            </a:r>
          </a:p>
          <a:p>
            <a:pPr marL="0" lvl="1"/>
            <a:r>
              <a:rPr lang="es-ES" sz="1200" dirty="0">
                <a:solidFill>
                  <a:srgbClr val="0065CB"/>
                </a:solidFill>
                <a:latin typeface="Work Sans" charset="0"/>
              </a:rPr>
              <a:t>ambientales </a:t>
            </a:r>
          </a:p>
        </p:txBody>
      </p:sp>
    </p:spTree>
    <p:extLst>
      <p:ext uri="{BB962C8B-B14F-4D97-AF65-F5344CB8AC3E}">
        <p14:creationId xmlns:p14="http://schemas.microsoft.com/office/powerpoint/2010/main" val="121340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489816" y="416928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dirty="0">
                <a:latin typeface="Work Sans" pitchFamily="2" charset="77"/>
              </a:rPr>
              <a:t>Gestión Social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A716DDB-19C4-49EB-9F01-971D93ED6673}"/>
              </a:ext>
            </a:extLst>
          </p:cNvPr>
          <p:cNvSpPr/>
          <p:nvPr/>
        </p:nvSpPr>
        <p:spPr>
          <a:xfrm>
            <a:off x="526907" y="1057126"/>
            <a:ext cx="4806865" cy="79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0000"/>
              </a:lnSpc>
              <a:spcBef>
                <a:spcPts val="800"/>
              </a:spcBef>
            </a:pPr>
            <a:r>
              <a:rPr lang="es-CO" sz="1200" b="1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Vincular mano de obra </a:t>
            </a:r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de las comunidades de la zona de influencia de los proyectos. </a:t>
            </a:r>
          </a:p>
          <a:p>
            <a:pPr defTabSz="685800">
              <a:lnSpc>
                <a:spcPct val="110000"/>
              </a:lnSpc>
              <a:spcBef>
                <a:spcPts val="800"/>
              </a:spcBef>
            </a:pPr>
            <a:r>
              <a:rPr lang="es-CO" sz="1200" b="1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Capacitar </a:t>
            </a:r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al </a:t>
            </a:r>
            <a:r>
              <a:rPr lang="es-CO" sz="1200" b="1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personal </a:t>
            </a:r>
            <a:r>
              <a:rPr lang="es-CO" sz="1200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vinculado en los proyectos.</a:t>
            </a:r>
          </a:p>
        </p:txBody>
      </p:sp>
      <p:sp>
        <p:nvSpPr>
          <p:cNvPr id="34" name="17 CuadroTexto">
            <a:extLst>
              <a:ext uri="{FF2B5EF4-FFF2-40B4-BE49-F238E27FC236}">
                <a16:creationId xmlns:a16="http://schemas.microsoft.com/office/drawing/2014/main" id="{11B899D8-7EB9-4200-9EEE-F5B68FE9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82" y="3903569"/>
            <a:ext cx="6489116" cy="625812"/>
          </a:xfrm>
          <a:prstGeom prst="rect">
            <a:avLst/>
          </a:prstGeom>
          <a:noFill/>
          <a:ln>
            <a:solidFill>
              <a:srgbClr val="0066CD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ts val="800"/>
              </a:spcBef>
            </a:pPr>
            <a:r>
              <a:rPr lang="es-CO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Más de 60.000 empleos directos e indirectos generados en 4G</a:t>
            </a:r>
          </a:p>
          <a:p>
            <a:pPr algn="ctr" defTabSz="685800">
              <a:spcBef>
                <a:spcPts val="800"/>
              </a:spcBef>
            </a:pPr>
            <a:r>
              <a:rPr lang="es-CO" dirty="0">
                <a:solidFill>
                  <a:srgbClr val="0065CB"/>
                </a:solidFill>
                <a:latin typeface="Work Sans" charset="0"/>
                <a:ea typeface="Work Sans" charset="0"/>
                <a:cs typeface="Work Sans" charset="0"/>
              </a:rPr>
              <a:t>115.000 empleos en total de todos los modos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0BA1B66-3989-D94E-B9CD-19EFF6DD6C3F}"/>
              </a:ext>
            </a:extLst>
          </p:cNvPr>
          <p:cNvGrpSpPr/>
          <p:nvPr/>
        </p:nvGrpSpPr>
        <p:grpSpPr>
          <a:xfrm>
            <a:off x="614082" y="2113690"/>
            <a:ext cx="6489116" cy="1832094"/>
            <a:chOff x="673816" y="2729401"/>
            <a:chExt cx="5480117" cy="1547220"/>
          </a:xfrm>
        </p:grpSpPr>
        <p:sp>
          <p:nvSpPr>
            <p:cNvPr id="11" name="30 CuadroTexto">
              <a:extLst>
                <a:ext uri="{FF2B5EF4-FFF2-40B4-BE49-F238E27FC236}">
                  <a16:creationId xmlns:a16="http://schemas.microsoft.com/office/drawing/2014/main" id="{B7813F68-D3DA-41BB-80E7-95B777417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861" y="3249346"/>
              <a:ext cx="1119484" cy="102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6739" tIns="13370" rIns="26739" bIns="13370" anchor="t">
              <a:spAutoFit/>
            </a:bodyPr>
            <a:lstStyle/>
            <a:p>
              <a:pPr defTabSz="636691">
                <a:lnSpc>
                  <a:spcPts val="1650"/>
                </a:lnSpc>
                <a:spcBef>
                  <a:spcPts val="450"/>
                </a:spcBef>
                <a:defRPr/>
              </a:pPr>
              <a:r>
                <a:rPr lang="es-ES" sz="2000" b="1" dirty="0">
                  <a:solidFill>
                    <a:srgbClr val="0066CD"/>
                  </a:solidFill>
                  <a:latin typeface="Work Sans SemiBold" pitchFamily="2" charset="77"/>
                </a:rPr>
                <a:t>26.966</a:t>
              </a:r>
            </a:p>
            <a:p>
              <a:pPr defTabSz="636691">
                <a:lnSpc>
                  <a:spcPts val="1650"/>
                </a:lnSpc>
                <a:spcBef>
                  <a:spcPts val="450"/>
                </a:spcBef>
                <a:defRPr/>
              </a:pPr>
              <a:r>
                <a:rPr lang="es-ES" sz="1200" dirty="0">
                  <a:solidFill>
                    <a:srgbClr val="0066CD"/>
                  </a:solidFill>
                  <a:latin typeface="Work Sans" pitchFamily="2" charset="77"/>
                </a:rPr>
                <a:t>Empleos</a:t>
              </a:r>
              <a:br>
                <a:rPr lang="es-ES" sz="1500" dirty="0">
                  <a:solidFill>
                    <a:srgbClr val="0066CD"/>
                  </a:solidFill>
                  <a:latin typeface="Work Sans" pitchFamily="2" charset="77"/>
                </a:rPr>
              </a:br>
              <a:r>
                <a:rPr lang="es-ES" sz="1500" dirty="0">
                  <a:solidFill>
                    <a:srgbClr val="0066CD"/>
                  </a:solidFill>
                  <a:latin typeface="Work Sans" pitchFamily="2" charset="77"/>
                </a:rPr>
                <a:t> </a:t>
              </a:r>
            </a:p>
            <a:p>
              <a:pPr defTabSz="636691">
                <a:lnSpc>
                  <a:spcPts val="1650"/>
                </a:lnSpc>
                <a:spcBef>
                  <a:spcPts val="450"/>
                </a:spcBef>
                <a:defRPr/>
              </a:pPr>
              <a:endParaRPr lang="es-ES" sz="1200" dirty="0">
                <a:solidFill>
                  <a:srgbClr val="0066CD"/>
                </a:solidFill>
                <a:latin typeface="Work Sans" pitchFamily="2" charset="77"/>
              </a:endParaRP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90B5515C-4052-4AAD-B19A-FAEB0549981D}"/>
                </a:ext>
              </a:extLst>
            </p:cNvPr>
            <p:cNvSpPr/>
            <p:nvPr/>
          </p:nvSpPr>
          <p:spPr>
            <a:xfrm>
              <a:off x="2138615" y="2745724"/>
              <a:ext cx="7088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s-ES" sz="1600" b="1" dirty="0">
                  <a:solidFill>
                    <a:srgbClr val="0066CD"/>
                  </a:solidFill>
                  <a:latin typeface="Work Sans" pitchFamily="2" charset="77"/>
                </a:rPr>
                <a:t>2 Ola</a:t>
              </a: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B11F4FE1-9D24-470D-B4F3-B0FF32C30FA1}"/>
                </a:ext>
              </a:extLst>
            </p:cNvPr>
            <p:cNvSpPr/>
            <p:nvPr/>
          </p:nvSpPr>
          <p:spPr>
            <a:xfrm>
              <a:off x="3573246" y="2770643"/>
              <a:ext cx="7088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s-ES" sz="1600" b="1" dirty="0">
                  <a:solidFill>
                    <a:srgbClr val="0066CD"/>
                  </a:solidFill>
                  <a:latin typeface="Work Sans" pitchFamily="2" charset="77"/>
                </a:rPr>
                <a:t>3 Ola</a:t>
              </a: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954449D2-EC58-40B4-9DA4-613B4605F7F3}"/>
                </a:ext>
              </a:extLst>
            </p:cNvPr>
            <p:cNvSpPr/>
            <p:nvPr/>
          </p:nvSpPr>
          <p:spPr>
            <a:xfrm>
              <a:off x="5034448" y="2744110"/>
              <a:ext cx="44137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s-ES" sz="1600" b="1" dirty="0" err="1">
                  <a:solidFill>
                    <a:srgbClr val="0066CD"/>
                  </a:solidFill>
                  <a:latin typeface="Work Sans" pitchFamily="2" charset="77"/>
                </a:rPr>
                <a:t>Ip</a:t>
              </a:r>
              <a:endParaRPr lang="es-ES" sz="1600" b="1" dirty="0">
                <a:solidFill>
                  <a:srgbClr val="0066CD"/>
                </a:solidFill>
                <a:latin typeface="Work Sans" pitchFamily="2" charset="77"/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151DD637-C105-4E39-9E4E-4D04310CF923}"/>
                </a:ext>
              </a:extLst>
            </p:cNvPr>
            <p:cNvSpPr/>
            <p:nvPr/>
          </p:nvSpPr>
          <p:spPr>
            <a:xfrm>
              <a:off x="2169024" y="3249346"/>
              <a:ext cx="997389" cy="495007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defTabSz="636691">
                <a:lnSpc>
                  <a:spcPts val="1650"/>
                </a:lnSpc>
                <a:spcBef>
                  <a:spcPts val="450"/>
                </a:spcBef>
                <a:defRPr/>
              </a:pPr>
              <a:r>
                <a:rPr lang="es-CO" sz="2000" b="1" dirty="0">
                  <a:solidFill>
                    <a:srgbClr val="0066CD"/>
                  </a:solidFill>
                  <a:latin typeface="Work Sans SemiBold" pitchFamily="2" charset="77"/>
                </a:rPr>
                <a:t>16.674</a:t>
              </a:r>
            </a:p>
            <a:p>
              <a:pPr defTabSz="685800"/>
              <a:r>
                <a:rPr lang="es-CO" sz="1200" dirty="0">
                  <a:solidFill>
                    <a:srgbClr val="0066CD"/>
                  </a:solidFill>
                  <a:latin typeface="Work Sans" pitchFamily="2" charset="77"/>
                </a:rPr>
                <a:t>Empleos </a:t>
              </a: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8F11DD87-59F0-49C9-8EC6-BC0E298944A1}"/>
                </a:ext>
              </a:extLst>
            </p:cNvPr>
            <p:cNvSpPr/>
            <p:nvPr/>
          </p:nvSpPr>
          <p:spPr>
            <a:xfrm>
              <a:off x="5135456" y="3181378"/>
              <a:ext cx="986167" cy="63094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defTabSz="685800"/>
              <a:r>
                <a:rPr lang="es-CO" sz="2000" b="1" dirty="0">
                  <a:solidFill>
                    <a:srgbClr val="0066CD"/>
                  </a:solidFill>
                  <a:latin typeface="Work Sans SemiBold" pitchFamily="2" charset="77"/>
                </a:rPr>
                <a:t>19.793</a:t>
              </a:r>
            </a:p>
            <a:p>
              <a:pPr defTabSz="685800"/>
              <a:r>
                <a:rPr lang="es-ES" sz="1200" dirty="0">
                  <a:solidFill>
                    <a:srgbClr val="0066CD"/>
                  </a:solidFill>
                  <a:latin typeface="Work Sans" pitchFamily="2" charset="77"/>
                </a:rPr>
                <a:t>Empleos</a:t>
              </a:r>
              <a:r>
                <a:rPr lang="es-CO" sz="1500" dirty="0">
                  <a:solidFill>
                    <a:srgbClr val="0066CD"/>
                  </a:solidFill>
                  <a:latin typeface="Work Sans" pitchFamily="2" charset="77"/>
                </a:rPr>
                <a:t> </a:t>
              </a: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896350F0-AEF2-43F6-B3C1-D4AB6808C4B9}"/>
                </a:ext>
              </a:extLst>
            </p:cNvPr>
            <p:cNvSpPr/>
            <p:nvPr/>
          </p:nvSpPr>
          <p:spPr>
            <a:xfrm>
              <a:off x="3652586" y="3177736"/>
              <a:ext cx="920445" cy="607859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defTabSz="685800"/>
              <a:r>
                <a:rPr lang="es-CO" sz="2000" b="1" dirty="0">
                  <a:solidFill>
                    <a:srgbClr val="0066CD"/>
                  </a:solidFill>
                  <a:latin typeface="Work Sans SemiBold" pitchFamily="2" charset="77"/>
                </a:rPr>
                <a:t>883 </a:t>
              </a:r>
            </a:p>
            <a:p>
              <a:pPr defTabSz="685800"/>
              <a:r>
                <a:rPr lang="es-CO" sz="1350" dirty="0">
                  <a:solidFill>
                    <a:srgbClr val="0066CD"/>
                  </a:solidFill>
                  <a:latin typeface="Work Sans" pitchFamily="2" charset="77"/>
                </a:rPr>
                <a:t>Empleos</a:t>
              </a:r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58A4601-1A1B-4975-B67E-1F57F4E5CDFA}"/>
                </a:ext>
              </a:extLst>
            </p:cNvPr>
            <p:cNvSpPr/>
            <p:nvPr/>
          </p:nvSpPr>
          <p:spPr>
            <a:xfrm>
              <a:off x="673816" y="2729401"/>
              <a:ext cx="6719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s-ES" sz="1600" b="1" dirty="0">
                  <a:solidFill>
                    <a:srgbClr val="0066CD"/>
                  </a:solidFill>
                  <a:latin typeface="Work Sans" pitchFamily="2" charset="77"/>
                </a:rPr>
                <a:t>1 Ola</a:t>
              </a: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72AEC74B-BB8F-2E41-8457-35202CDBD5E9}"/>
                </a:ext>
              </a:extLst>
            </p:cNvPr>
            <p:cNvSpPr/>
            <p:nvPr/>
          </p:nvSpPr>
          <p:spPr>
            <a:xfrm>
              <a:off x="673816" y="3133895"/>
              <a:ext cx="1119485" cy="791720"/>
            </a:xfrm>
            <a:prstGeom prst="rect">
              <a:avLst/>
            </a:prstGeom>
            <a:noFill/>
            <a:ln w="12700">
              <a:solidFill>
                <a:srgbClr val="006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F156EAA8-F034-EE48-92CB-9C44BECC021E}"/>
                </a:ext>
              </a:extLst>
            </p:cNvPr>
            <p:cNvSpPr/>
            <p:nvPr/>
          </p:nvSpPr>
          <p:spPr>
            <a:xfrm>
              <a:off x="2102854" y="3133895"/>
              <a:ext cx="1119485" cy="791720"/>
            </a:xfrm>
            <a:prstGeom prst="rect">
              <a:avLst/>
            </a:prstGeom>
            <a:noFill/>
            <a:ln w="12700">
              <a:solidFill>
                <a:srgbClr val="006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2B03F509-F035-5847-987C-16C50AB0ADC6}"/>
                </a:ext>
              </a:extLst>
            </p:cNvPr>
            <p:cNvSpPr/>
            <p:nvPr/>
          </p:nvSpPr>
          <p:spPr>
            <a:xfrm>
              <a:off x="3573246" y="3133895"/>
              <a:ext cx="1119485" cy="791720"/>
            </a:xfrm>
            <a:prstGeom prst="rect">
              <a:avLst/>
            </a:prstGeom>
            <a:noFill/>
            <a:ln w="12700">
              <a:solidFill>
                <a:srgbClr val="006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28AD4E06-5F16-2844-8363-2D5BDC7F0B53}"/>
                </a:ext>
              </a:extLst>
            </p:cNvPr>
            <p:cNvSpPr/>
            <p:nvPr/>
          </p:nvSpPr>
          <p:spPr>
            <a:xfrm>
              <a:off x="5034448" y="3133895"/>
              <a:ext cx="1119485" cy="791720"/>
            </a:xfrm>
            <a:prstGeom prst="rect">
              <a:avLst/>
            </a:prstGeom>
            <a:noFill/>
            <a:ln w="12700">
              <a:solidFill>
                <a:srgbClr val="006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987924836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1069</Words>
  <Application>Microsoft Office PowerPoint</Application>
  <PresentationFormat>Presentación en pantalla (16:9)</PresentationFormat>
  <Paragraphs>306</Paragraphs>
  <Slides>23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Avenir Black</vt:lpstr>
      <vt:lpstr>Work Sans</vt:lpstr>
      <vt:lpstr>Work Sans Light</vt:lpstr>
      <vt:lpstr>Work Sans Medium</vt:lpstr>
      <vt:lpstr>Work Sans SemiBold</vt:lpstr>
      <vt:lpstr>Presidencia de Colomba</vt:lpstr>
      <vt:lpstr>Presentación de PowerPoint</vt:lpstr>
      <vt:lpstr>Estamos conectando al país, estamos construyendo equidad.</vt:lpstr>
      <vt:lpstr>Contenido</vt:lpstr>
      <vt:lpstr>Concesiones a cargo de la ANI</vt:lpstr>
      <vt:lpstr>Presentación de PowerPoint</vt:lpstr>
      <vt:lpstr>Presentación de PowerPoint</vt:lpstr>
      <vt:lpstr>Plan Maestro de Transporte Intermodal</vt:lpstr>
      <vt:lpstr>Gestión Ambiental</vt:lpstr>
      <vt:lpstr>Presentación de PowerPoint</vt:lpstr>
      <vt:lpstr>Estado actual de las metas para la vigencia 2018</vt:lpstr>
      <vt:lpstr>Logros</vt:lpstr>
      <vt:lpstr>Metas Cuatrienio</vt:lpstr>
      <vt:lpstr>Objetivos 2019</vt:lpstr>
      <vt:lpstr>Objetivos 2020</vt:lpstr>
      <vt:lpstr>Sistema de ciudades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Proyectos Férreos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Yira Bibian Beltran Toro</dc:creator>
  <cp:lastModifiedBy>Ricardo Aguilera Wilches</cp:lastModifiedBy>
  <cp:revision>43</cp:revision>
  <dcterms:modified xsi:type="dcterms:W3CDTF">2018-12-07T20:24:01Z</dcterms:modified>
</cp:coreProperties>
</file>