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6" r:id="rId2"/>
    <p:sldId id="331" r:id="rId3"/>
    <p:sldId id="336" r:id="rId4"/>
    <p:sldId id="337" r:id="rId5"/>
    <p:sldId id="338" r:id="rId6"/>
    <p:sldId id="339" r:id="rId7"/>
    <p:sldId id="340" r:id="rId8"/>
    <p:sldId id="341" r:id="rId9"/>
  </p:sldIdLst>
  <p:sldSz cx="9906000" cy="6858000" type="A4"/>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82754"/>
    <a:srgbClr val="0A4D7A"/>
    <a:srgbClr val="094677"/>
    <a:srgbClr val="A50021"/>
    <a:srgbClr val="800000"/>
    <a:srgbClr val="996633"/>
    <a:srgbClr val="09466D"/>
    <a:srgbClr val="E36B1A"/>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6168" autoAdjust="0"/>
  </p:normalViewPr>
  <p:slideViewPr>
    <p:cSldViewPr>
      <p:cViewPr varScale="1">
        <p:scale>
          <a:sx n="98" d="100"/>
          <a:sy n="98" d="100"/>
        </p:scale>
        <p:origin x="108" y="31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74C3A2F-84CF-41A4-A882-29B94EC65656}" type="datetimeFigureOut">
              <a:rPr lang="es-CO"/>
              <a:pPr>
                <a:defRPr/>
              </a:pPr>
              <a:t>17/02/2015</a:t>
            </a:fld>
            <a:endParaRPr lang="es-CO"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917C769-987F-44FC-8799-969FD1BF8408}" type="slidenum">
              <a:rPr lang="es-CO"/>
              <a:pPr>
                <a:defRPr/>
              </a:pPr>
              <a:t>‹Nº›</a:t>
            </a:fld>
            <a:endParaRPr lang="es-CO" dirty="0"/>
          </a:p>
        </p:txBody>
      </p:sp>
    </p:spTree>
    <p:extLst>
      <p:ext uri="{BB962C8B-B14F-4D97-AF65-F5344CB8AC3E}">
        <p14:creationId xmlns:p14="http://schemas.microsoft.com/office/powerpoint/2010/main" val="100449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86E04C2-2937-4629-B9AF-2D8FE3CFA728}" type="datetimeFigureOut">
              <a:rPr lang="es-CO"/>
              <a:pPr>
                <a:defRPr/>
              </a:pPr>
              <a:t>17/02/2015</a:t>
            </a:fld>
            <a:endParaRPr lang="es-CO" dirty="0"/>
          </a:p>
        </p:txBody>
      </p:sp>
      <p:sp>
        <p:nvSpPr>
          <p:cNvPr id="4" name="3 Marcador de imagen de diapositiva"/>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3C2F1E3-85BB-4AD3-AAD2-C10CC4743F15}" type="slidenum">
              <a:rPr lang="es-CO"/>
              <a:pPr>
                <a:defRPr/>
              </a:pPr>
              <a:t>‹Nº›</a:t>
            </a:fld>
            <a:endParaRPr lang="es-CO" dirty="0"/>
          </a:p>
        </p:txBody>
      </p:sp>
    </p:spTree>
    <p:extLst>
      <p:ext uri="{BB962C8B-B14F-4D97-AF65-F5344CB8AC3E}">
        <p14:creationId xmlns:p14="http://schemas.microsoft.com/office/powerpoint/2010/main" val="2068901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9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61025"/>
            <a:ext cx="9906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5" name="3 Marcador de fecha"/>
          <p:cNvSpPr>
            <a:spLocks noGrp="1"/>
          </p:cNvSpPr>
          <p:nvPr>
            <p:ph type="dt" sz="half" idx="10"/>
          </p:nvPr>
        </p:nvSpPr>
        <p:spPr/>
        <p:txBody>
          <a:bodyPr/>
          <a:lstStyle>
            <a:lvl1pPr>
              <a:defRPr/>
            </a:lvl1pPr>
          </a:lstStyle>
          <a:p>
            <a:pPr>
              <a:defRPr/>
            </a:pPr>
            <a:fld id="{48F80355-26A5-4923-A7FF-4852F58F83CA}" type="datetimeFigureOut">
              <a:rPr lang="es-CO"/>
              <a:pPr>
                <a:defRPr/>
              </a:pPr>
              <a:t>17/02/2015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5EADCF29-C0DE-49D9-8F45-889FAB45E525}" type="slidenum">
              <a:rPr lang="es-CO"/>
              <a:pPr>
                <a:defRPr/>
              </a:pPr>
              <a:t>‹Nº›</a:t>
            </a:fld>
            <a:endParaRPr lang="es-CO" dirty="0"/>
          </a:p>
        </p:txBody>
      </p:sp>
    </p:spTree>
    <p:extLst>
      <p:ext uri="{BB962C8B-B14F-4D97-AF65-F5344CB8AC3E}">
        <p14:creationId xmlns:p14="http://schemas.microsoft.com/office/powerpoint/2010/main" val="369392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9986677-3D09-45AE-A83A-B0678347935F}" type="datetimeFigureOut">
              <a:rPr lang="es-CO"/>
              <a:pPr>
                <a:defRPr/>
              </a:pPr>
              <a:t>17/02/2015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49313907-615D-43EC-B056-925FD45450C5}" type="slidenum">
              <a:rPr lang="es-CO"/>
              <a:pPr>
                <a:defRPr/>
              </a:pPr>
              <a:t>‹Nº›</a:t>
            </a:fld>
            <a:endParaRPr lang="es-CO" dirty="0"/>
          </a:p>
        </p:txBody>
      </p:sp>
    </p:spTree>
    <p:extLst>
      <p:ext uri="{BB962C8B-B14F-4D97-AF65-F5344CB8AC3E}">
        <p14:creationId xmlns:p14="http://schemas.microsoft.com/office/powerpoint/2010/main" val="163449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2509FEC7-C8AB-4F3D-91C6-25182E146705}" type="datetimeFigureOut">
              <a:rPr lang="es-CO"/>
              <a:pPr>
                <a:defRPr/>
              </a:pPr>
              <a:t>17/02/2015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DD77C104-C271-4922-9FC2-3341AD69F88B}" type="slidenum">
              <a:rPr lang="es-CO"/>
              <a:pPr>
                <a:defRPr/>
              </a:pPr>
              <a:t>‹Nº›</a:t>
            </a:fld>
            <a:endParaRPr lang="es-CO" dirty="0"/>
          </a:p>
        </p:txBody>
      </p:sp>
    </p:spTree>
    <p:extLst>
      <p:ext uri="{BB962C8B-B14F-4D97-AF65-F5344CB8AC3E}">
        <p14:creationId xmlns:p14="http://schemas.microsoft.com/office/powerpoint/2010/main" val="22930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3524655" y="982469"/>
            <a:ext cx="272832"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072680" y="404784"/>
            <a:ext cx="282450"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6" name="3 Marcador de fecha"/>
          <p:cNvSpPr>
            <a:spLocks noGrp="1"/>
          </p:cNvSpPr>
          <p:nvPr>
            <p:ph type="dt" sz="half" idx="10"/>
          </p:nvPr>
        </p:nvSpPr>
        <p:spPr/>
        <p:txBody>
          <a:bodyPr/>
          <a:lstStyle>
            <a:lvl1pPr>
              <a:defRPr/>
            </a:lvl1pPr>
          </a:lstStyle>
          <a:p>
            <a:pPr>
              <a:defRPr/>
            </a:pPr>
            <a:fld id="{3F5D2270-E326-45CC-A74C-B7529D1D1E01}" type="datetimeFigureOut">
              <a:rPr lang="es-CO"/>
              <a:pPr>
                <a:defRPr/>
              </a:pPr>
              <a:t>17/02/2015</a:t>
            </a:fld>
            <a:endParaRPr lang="es-CO" dirty="0"/>
          </a:p>
        </p:txBody>
      </p:sp>
      <p:sp>
        <p:nvSpPr>
          <p:cNvPr id="7" name="4 Marcador de pie de página"/>
          <p:cNvSpPr>
            <a:spLocks noGrp="1"/>
          </p:cNvSpPr>
          <p:nvPr>
            <p:ph type="ftr" sz="quarter" idx="11"/>
          </p:nvPr>
        </p:nvSpPr>
        <p:spPr/>
        <p:txBody>
          <a:bodyPr/>
          <a:lstStyle>
            <a:lvl1pPr>
              <a:defRPr/>
            </a:lvl1pPr>
          </a:lstStyle>
          <a:p>
            <a:pPr>
              <a:defRPr/>
            </a:pPr>
            <a:endParaRPr lang="es-CO"/>
          </a:p>
        </p:txBody>
      </p:sp>
      <p:sp>
        <p:nvSpPr>
          <p:cNvPr id="8" name="5 Marcador de número de diapositiva"/>
          <p:cNvSpPr>
            <a:spLocks noGrp="1"/>
          </p:cNvSpPr>
          <p:nvPr>
            <p:ph type="sldNum" sz="quarter" idx="12"/>
          </p:nvPr>
        </p:nvSpPr>
        <p:spPr/>
        <p:txBody>
          <a:bodyPr/>
          <a:lstStyle>
            <a:lvl1pPr>
              <a:defRPr/>
            </a:lvl1pPr>
          </a:lstStyle>
          <a:p>
            <a:pPr>
              <a:defRPr/>
            </a:pPr>
            <a:fld id="{539B55C2-788E-4091-A131-A16F25D81A9B}" type="slidenum">
              <a:rPr lang="es-CO"/>
              <a:pPr>
                <a:defRPr/>
              </a:pPr>
              <a:t>‹Nº›</a:t>
            </a:fld>
            <a:endParaRPr lang="es-CO" dirty="0"/>
          </a:p>
        </p:txBody>
      </p:sp>
    </p:spTree>
    <p:extLst>
      <p:ext uri="{BB962C8B-B14F-4D97-AF65-F5344CB8AC3E}">
        <p14:creationId xmlns:p14="http://schemas.microsoft.com/office/powerpoint/2010/main" val="179164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24DC81-7317-452B-9405-5541A6BB74A7}" type="datetimeFigureOut">
              <a:rPr lang="es-CO"/>
              <a:pPr>
                <a:defRPr/>
              </a:pPr>
              <a:t>17/02/2015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D7C96561-1D88-4C34-98FD-B7048EFBB73C}" type="slidenum">
              <a:rPr lang="es-CO"/>
              <a:pPr>
                <a:defRPr/>
              </a:pPr>
              <a:t>‹Nº›</a:t>
            </a:fld>
            <a:endParaRPr lang="es-CO" dirty="0"/>
          </a:p>
        </p:txBody>
      </p:sp>
    </p:spTree>
    <p:extLst>
      <p:ext uri="{BB962C8B-B14F-4D97-AF65-F5344CB8AC3E}">
        <p14:creationId xmlns:p14="http://schemas.microsoft.com/office/powerpoint/2010/main" val="251231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F59A81BC-47E4-4861-BE15-594C7865B601}" type="datetimeFigureOut">
              <a:rPr lang="es-CO"/>
              <a:pPr>
                <a:defRPr/>
              </a:pPr>
              <a:t>17/02/2015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25F3173D-9669-4A0E-85E4-36AE27FF230A}" type="slidenum">
              <a:rPr lang="es-CO"/>
              <a:pPr>
                <a:defRPr/>
              </a:pPr>
              <a:t>‹Nº›</a:t>
            </a:fld>
            <a:endParaRPr lang="es-CO" dirty="0"/>
          </a:p>
        </p:txBody>
      </p:sp>
    </p:spTree>
    <p:extLst>
      <p:ext uri="{BB962C8B-B14F-4D97-AF65-F5344CB8AC3E}">
        <p14:creationId xmlns:p14="http://schemas.microsoft.com/office/powerpoint/2010/main" val="10459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B509A72E-ABC7-4FCF-AF24-9C07DAE45820}" type="datetimeFigureOut">
              <a:rPr lang="es-CO"/>
              <a:pPr>
                <a:defRPr/>
              </a:pPr>
              <a:t>17/02/2015</a:t>
            </a:fld>
            <a:endParaRPr lang="es-CO" dirty="0"/>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9B58906C-CF78-44A0-9320-6C77DAF4A514}" type="slidenum">
              <a:rPr lang="es-CO"/>
              <a:pPr>
                <a:defRPr/>
              </a:pPr>
              <a:t>‹Nº›</a:t>
            </a:fld>
            <a:endParaRPr lang="es-CO" dirty="0"/>
          </a:p>
        </p:txBody>
      </p:sp>
    </p:spTree>
    <p:extLst>
      <p:ext uri="{BB962C8B-B14F-4D97-AF65-F5344CB8AC3E}">
        <p14:creationId xmlns:p14="http://schemas.microsoft.com/office/powerpoint/2010/main" val="128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EA20CD5E-953A-4870-A99B-4DA9B7B30237}" type="datetimeFigureOut">
              <a:rPr lang="es-CO"/>
              <a:pPr>
                <a:defRPr/>
              </a:pPr>
              <a:t>17/02/2015</a:t>
            </a:fld>
            <a:endParaRPr lang="es-CO" dirty="0"/>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8A407B63-2748-423D-83A5-BB10F6308C9E}" type="slidenum">
              <a:rPr lang="es-CO"/>
              <a:pPr>
                <a:defRPr/>
              </a:pPr>
              <a:t>‹Nº›</a:t>
            </a:fld>
            <a:endParaRPr lang="es-CO" dirty="0"/>
          </a:p>
        </p:txBody>
      </p:sp>
    </p:spTree>
    <p:extLst>
      <p:ext uri="{BB962C8B-B14F-4D97-AF65-F5344CB8AC3E}">
        <p14:creationId xmlns:p14="http://schemas.microsoft.com/office/powerpoint/2010/main" val="208427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9AFB672-67BC-4FAC-8850-3219C01847CD}" type="datetimeFigureOut">
              <a:rPr lang="es-CO"/>
              <a:pPr>
                <a:defRPr/>
              </a:pPr>
              <a:t>17/02/2015</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A101B299-7353-42A4-B5CE-E512678E874C}" type="slidenum">
              <a:rPr lang="es-CO"/>
              <a:pPr>
                <a:defRPr/>
              </a:pPr>
              <a:t>‹Nº›</a:t>
            </a:fld>
            <a:endParaRPr lang="es-CO" dirty="0"/>
          </a:p>
        </p:txBody>
      </p:sp>
    </p:spTree>
    <p:extLst>
      <p:ext uri="{BB962C8B-B14F-4D97-AF65-F5344CB8AC3E}">
        <p14:creationId xmlns:p14="http://schemas.microsoft.com/office/powerpoint/2010/main" val="594800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C8FA60-3E14-4470-B633-3EEF6DABC52F}" type="datetimeFigureOut">
              <a:rPr lang="es-CO"/>
              <a:pPr>
                <a:defRPr/>
              </a:pPr>
              <a:t>17/02/2015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530E04B6-64A3-4D4F-901E-2433E906C437}" type="slidenum">
              <a:rPr lang="es-CO"/>
              <a:pPr>
                <a:defRPr/>
              </a:pPr>
              <a:t>‹Nº›</a:t>
            </a:fld>
            <a:endParaRPr lang="es-CO" dirty="0"/>
          </a:p>
        </p:txBody>
      </p:sp>
    </p:spTree>
    <p:extLst>
      <p:ext uri="{BB962C8B-B14F-4D97-AF65-F5344CB8AC3E}">
        <p14:creationId xmlns:p14="http://schemas.microsoft.com/office/powerpoint/2010/main" val="142378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O" noProof="0"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0C4B47-C5F1-441A-B1AC-72F85E5FA3A0}" type="datetimeFigureOut">
              <a:rPr lang="es-CO"/>
              <a:pPr>
                <a:defRPr/>
              </a:pPr>
              <a:t>17/02/2015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486FB9FE-C7BF-4A07-9104-9FB5F2F8D7F1}" type="slidenum">
              <a:rPr lang="es-CO"/>
              <a:pPr>
                <a:defRPr/>
              </a:pPr>
              <a:t>‹Nº›</a:t>
            </a:fld>
            <a:endParaRPr lang="es-CO" dirty="0"/>
          </a:p>
        </p:txBody>
      </p:sp>
    </p:spTree>
    <p:extLst>
      <p:ext uri="{BB962C8B-B14F-4D97-AF65-F5344CB8AC3E}">
        <p14:creationId xmlns:p14="http://schemas.microsoft.com/office/powerpoint/2010/main" val="22337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pic>
        <p:nvPicPr>
          <p:cNvPr id="1027" name="7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21388"/>
            <a:ext cx="9906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2 Marcador de texto"/>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033866-6AF4-4A2D-ACAA-9F63535E8C2A}" type="datetimeFigureOut">
              <a:rPr lang="es-CO"/>
              <a:pPr>
                <a:defRPr/>
              </a:pPr>
              <a:t>17/02/2015</a:t>
            </a:fld>
            <a:endParaRPr lang="es-CO" dirty="0"/>
          </a:p>
        </p:txBody>
      </p:sp>
      <p:sp>
        <p:nvSpPr>
          <p:cNvPr id="5" name="4 Marcador de pie de página"/>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BDFA6C-B1FB-4021-845A-52808C171FEF}" type="slidenum">
              <a:rPr lang="es-CO"/>
              <a:pPr>
                <a:defRPr/>
              </a:pPr>
              <a:t>‹Nº›</a:t>
            </a:fld>
            <a:endParaRPr lang="es-CO" dirty="0"/>
          </a:p>
        </p:txBody>
      </p:sp>
      <p:pic>
        <p:nvPicPr>
          <p:cNvPr id="2"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464" y="92076"/>
            <a:ext cx="1013043" cy="742603"/>
          </a:xfrm>
          <a:prstGeom prst="rect">
            <a:avLst/>
          </a:prstGeom>
        </p:spPr>
      </p:pic>
      <p:pic>
        <p:nvPicPr>
          <p:cNvPr id="3" name="Imagen 2"/>
          <p:cNvPicPr>
            <a:picLocks noChangeAspect="1"/>
          </p:cNvPicPr>
          <p:nvPr userDrawn="1"/>
        </p:nvPicPr>
        <p:blipFill rotWithShape="1">
          <a:blip r:embed="rId15" cstate="print">
            <a:extLst>
              <a:ext uri="{28A0092B-C50C-407E-A947-70E740481C1C}">
                <a14:useLocalDpi xmlns:a14="http://schemas.microsoft.com/office/drawing/2010/main" val="0"/>
              </a:ext>
            </a:extLst>
          </a:blip>
          <a:srcRect l="4564" t="22700" r="2941" b="22701"/>
          <a:stretch/>
        </p:blipFill>
        <p:spPr>
          <a:xfrm>
            <a:off x="8255000" y="44451"/>
            <a:ext cx="1420773" cy="648072"/>
          </a:xfrm>
          <a:prstGeom prst="rect">
            <a:avLst/>
          </a:prstGeom>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iming>
    <p:tnLst>
      <p:par>
        <p:cTn id="1" dur="indefinite" restart="never" nodeType="tmRoot"/>
      </p:par>
    </p:tnLst>
  </p:timing>
  <p:txStyles>
    <p:title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742950" y="2130425"/>
            <a:ext cx="8420100" cy="1470025"/>
          </a:xfrm>
        </p:spPr>
        <p:txBody>
          <a:bodyPr/>
          <a:lstStyle/>
          <a:p>
            <a:pPr eaLnBrk="1" hangingPunct="1"/>
            <a:endParaRPr lang="es-ES" smtClean="0"/>
          </a:p>
        </p:txBody>
      </p:sp>
      <p:sp>
        <p:nvSpPr>
          <p:cNvPr id="3" name="2 Subtítulo"/>
          <p:cNvSpPr>
            <a:spLocks noGrp="1"/>
          </p:cNvSpPr>
          <p:nvPr>
            <p:ph type="subTitle" idx="1"/>
          </p:nvPr>
        </p:nvSpPr>
        <p:spPr/>
        <p:txBody>
          <a:bodyPr/>
          <a:lstStyle/>
          <a:p>
            <a:pPr eaLnBrk="1" hangingPunct="1">
              <a:defRPr/>
            </a:pPr>
            <a:endParaRPr lang="es-CO" dirty="0"/>
          </a:p>
        </p:txBody>
      </p:sp>
      <p:pic>
        <p:nvPicPr>
          <p:cNvPr id="4100" name="Picture 2" descr="D:\Manual de Identidad Corporativa\Manual JPG\MANUAL ANI FINAL PRIMERA PART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373063"/>
            <a:ext cx="10023475" cy="72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136576" y="1124744"/>
            <a:ext cx="6493242"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lnSpc>
                <a:spcPct val="115000"/>
              </a:lnSpc>
              <a:spcAft>
                <a:spcPts val="1000"/>
              </a:spcAft>
            </a:pPr>
            <a:r>
              <a:rPr lang="es-CO" sz="3600" b="1" dirty="0" smtClean="0">
                <a:effectLst/>
                <a:latin typeface="Calibri"/>
                <a:ea typeface="Times New Roman"/>
                <a:cs typeface="Times New Roman"/>
              </a:rPr>
              <a:t>AVANCES MODO PORTUARIO</a:t>
            </a:r>
            <a:endParaRPr lang="es-CO" sz="1400" dirty="0">
              <a:effectLst/>
              <a:latin typeface="Calibri"/>
              <a:ea typeface="Times New Roman"/>
              <a:cs typeface="Times New Roman"/>
            </a:endParaRPr>
          </a:p>
        </p:txBody>
      </p:sp>
      <p:pic>
        <p:nvPicPr>
          <p:cNvPr id="5" name="Imagen 4"/>
          <p:cNvPicPr/>
          <p:nvPr/>
        </p:nvPicPr>
        <p:blipFill rotWithShape="1">
          <a:blip r:embed="rId2" cstate="print"/>
          <a:srcRect l="7786" r="7675"/>
          <a:stretch/>
        </p:blipFill>
        <p:spPr bwMode="auto">
          <a:xfrm>
            <a:off x="1712640" y="2105536"/>
            <a:ext cx="5256584" cy="3267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11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3944888" y="764704"/>
            <a:ext cx="4248472" cy="461665"/>
          </a:xfrm>
          <a:prstGeom prst="rect">
            <a:avLst/>
          </a:prstGeom>
          <a:noFill/>
        </p:spPr>
        <p:txBody>
          <a:bodyPr wrap="square" rtlCol="0">
            <a:spAutoFit/>
          </a:bodyPr>
          <a:lstStyle/>
          <a:p>
            <a:pPr algn="ctr" fontAlgn="auto">
              <a:spcBef>
                <a:spcPts val="0"/>
              </a:spcBef>
              <a:spcAft>
                <a:spcPts val="0"/>
              </a:spcAft>
            </a:pPr>
            <a:r>
              <a:rPr lang="es-MX" sz="2400" b="1" dirty="0">
                <a:solidFill>
                  <a:prstClr val="black"/>
                </a:solidFill>
                <a:latin typeface="Calibri"/>
                <a:cs typeface="+mn-cs"/>
              </a:rPr>
              <a:t>D</a:t>
            </a:r>
            <a:r>
              <a:rPr lang="es-MX" sz="2400" b="1" dirty="0" smtClean="0">
                <a:solidFill>
                  <a:prstClr val="black"/>
                </a:solidFill>
                <a:latin typeface="Calibri"/>
                <a:cs typeface="+mn-cs"/>
              </a:rPr>
              <a:t>ragados </a:t>
            </a:r>
            <a:r>
              <a:rPr lang="es-MX" sz="2400" b="1" dirty="0">
                <a:solidFill>
                  <a:prstClr val="black"/>
                </a:solidFill>
                <a:latin typeface="Calibri"/>
                <a:cs typeface="+mn-cs"/>
              </a:rPr>
              <a:t>de </a:t>
            </a:r>
            <a:r>
              <a:rPr lang="es-MX" sz="2400" b="1" dirty="0" smtClean="0">
                <a:solidFill>
                  <a:prstClr val="black"/>
                </a:solidFill>
                <a:latin typeface="Calibri"/>
                <a:cs typeface="+mn-cs"/>
              </a:rPr>
              <a:t>Canales </a:t>
            </a:r>
            <a:r>
              <a:rPr lang="es-MX" sz="2400" b="1" dirty="0">
                <a:solidFill>
                  <a:prstClr val="black"/>
                </a:solidFill>
                <a:latin typeface="Calibri"/>
                <a:cs typeface="+mn-cs"/>
              </a:rPr>
              <a:t>de </a:t>
            </a:r>
            <a:r>
              <a:rPr lang="es-MX" sz="2400" b="1" dirty="0" smtClean="0">
                <a:solidFill>
                  <a:prstClr val="black"/>
                </a:solidFill>
                <a:latin typeface="Calibri"/>
                <a:cs typeface="+mn-cs"/>
              </a:rPr>
              <a:t>Acceso</a:t>
            </a:r>
            <a:endParaRPr lang="es-CO" sz="2400" b="1" dirty="0" smtClean="0">
              <a:solidFill>
                <a:prstClr val="black">
                  <a:lumMod val="75000"/>
                  <a:lumOff val="25000"/>
                </a:prstClr>
              </a:solidFill>
              <a:latin typeface="Calibri"/>
              <a:cs typeface="+mn-cs"/>
            </a:endParaRPr>
          </a:p>
        </p:txBody>
      </p:sp>
      <p:pic>
        <p:nvPicPr>
          <p:cNvPr id="4" name="Picture 11" descr="SHI Holds Naming Ceremony for Suezmax Tanker 'AST Sunsh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5088" y="1412776"/>
            <a:ext cx="4010239" cy="3888432"/>
          </a:xfrm>
          <a:prstGeom prst="rect">
            <a:avLst/>
          </a:prstGeom>
          <a:noFill/>
          <a:ln w="25400">
            <a:solidFill>
              <a:srgbClr val="DCDCDC"/>
            </a:solidFill>
            <a:miter lim="800000"/>
            <a:headEnd/>
            <a:tailEnd/>
          </a:ln>
          <a:extLst>
            <a:ext uri="{909E8E84-426E-40dd-AFC4-6F175D3DCCD1}">
              <a14:hiddenFill xmlns:a14="http://schemas.microsoft.com/office/drawing/2010/main" xmlns="">
                <a:solidFill>
                  <a:srgbClr val="FFFFFF"/>
                </a:solidFill>
              </a14:hiddenFill>
            </a:ext>
          </a:extLst>
        </p:spPr>
      </p:pic>
      <p:sp>
        <p:nvSpPr>
          <p:cNvPr id="5" name="CuadroTexto 4"/>
          <p:cNvSpPr txBox="1"/>
          <p:nvPr/>
        </p:nvSpPr>
        <p:spPr>
          <a:xfrm>
            <a:off x="560512" y="908720"/>
            <a:ext cx="3384376" cy="5355312"/>
          </a:xfrm>
          <a:prstGeom prst="rect">
            <a:avLst/>
          </a:prstGeom>
          <a:noFill/>
        </p:spPr>
        <p:txBody>
          <a:bodyPr wrap="square" rtlCol="0">
            <a:spAutoFit/>
          </a:bodyPr>
          <a:lstStyle/>
          <a:p>
            <a:pPr algn="just" fontAlgn="auto">
              <a:spcBef>
                <a:spcPts val="0"/>
              </a:spcBef>
              <a:spcAft>
                <a:spcPts val="0"/>
              </a:spcAft>
            </a:pPr>
            <a:r>
              <a:rPr lang="es-ES_tradnl" b="1" u="sng" dirty="0" smtClean="0">
                <a:solidFill>
                  <a:prstClr val="black"/>
                </a:solidFill>
                <a:latin typeface="Calibri"/>
                <a:cs typeface="+mn-cs"/>
              </a:rPr>
              <a:t>Canal de Acceso Bahía de Cartagena:</a:t>
            </a:r>
            <a:r>
              <a:rPr lang="es-ES_tradnl" b="1" dirty="0" smtClean="0">
                <a:solidFill>
                  <a:prstClr val="black"/>
                </a:solidFill>
                <a:latin typeface="Calibri"/>
                <a:cs typeface="+mn-cs"/>
              </a:rPr>
              <a:t> </a:t>
            </a:r>
            <a:r>
              <a:rPr lang="es-ES_tradnl" dirty="0" smtClean="0">
                <a:solidFill>
                  <a:prstClr val="black"/>
                </a:solidFill>
                <a:latin typeface="Calibri"/>
                <a:cs typeface="+mn-cs"/>
              </a:rPr>
              <a:t>En Agosto </a:t>
            </a:r>
            <a:r>
              <a:rPr lang="es-ES_tradnl" dirty="0">
                <a:solidFill>
                  <a:prstClr val="black"/>
                </a:solidFill>
                <a:latin typeface="Calibri"/>
                <a:cs typeface="+mn-cs"/>
              </a:rPr>
              <a:t>de 2014, </a:t>
            </a:r>
            <a:r>
              <a:rPr lang="es-ES_tradnl" dirty="0" smtClean="0">
                <a:solidFill>
                  <a:prstClr val="black"/>
                </a:solidFill>
                <a:latin typeface="Calibri"/>
                <a:cs typeface="+mn-cs"/>
              </a:rPr>
              <a:t>ANLA </a:t>
            </a:r>
            <a:r>
              <a:rPr lang="es-ES_tradnl" dirty="0">
                <a:solidFill>
                  <a:prstClr val="black"/>
                </a:solidFill>
                <a:latin typeface="Calibri"/>
                <a:cs typeface="+mn-cs"/>
              </a:rPr>
              <a:t>expidió la resolución No. 0868, por medio de la cual se autoriza el dragado de </a:t>
            </a:r>
            <a:r>
              <a:rPr lang="es-ES_tradnl" dirty="0" smtClean="0">
                <a:solidFill>
                  <a:prstClr val="black"/>
                </a:solidFill>
                <a:latin typeface="Calibri"/>
                <a:cs typeface="+mn-cs"/>
              </a:rPr>
              <a:t>profundización</a:t>
            </a:r>
          </a:p>
          <a:p>
            <a:pPr algn="just" fontAlgn="auto">
              <a:spcBef>
                <a:spcPts val="0"/>
              </a:spcBef>
              <a:spcAft>
                <a:spcPts val="0"/>
              </a:spcAft>
            </a:pPr>
            <a:r>
              <a:rPr lang="es-ES_tradnl" dirty="0">
                <a:solidFill>
                  <a:prstClr val="black"/>
                </a:solidFill>
                <a:latin typeface="Calibri"/>
                <a:cs typeface="+mn-cs"/>
              </a:rPr>
              <a:t>El dragado de profundización se adjudicó a la firma internacional </a:t>
            </a:r>
            <a:r>
              <a:rPr lang="es-ES_tradnl" dirty="0" err="1">
                <a:solidFill>
                  <a:prstClr val="black"/>
                </a:solidFill>
                <a:latin typeface="Calibri"/>
                <a:cs typeface="+mn-cs"/>
              </a:rPr>
              <a:t>Jan</a:t>
            </a:r>
            <a:r>
              <a:rPr lang="es-ES_tradnl" dirty="0">
                <a:solidFill>
                  <a:prstClr val="black"/>
                </a:solidFill>
                <a:latin typeface="Calibri"/>
                <a:cs typeface="+mn-cs"/>
              </a:rPr>
              <a:t> De </a:t>
            </a:r>
            <a:r>
              <a:rPr lang="es-ES_tradnl" dirty="0" err="1">
                <a:solidFill>
                  <a:prstClr val="black"/>
                </a:solidFill>
                <a:latin typeface="Calibri"/>
                <a:cs typeface="+mn-cs"/>
              </a:rPr>
              <a:t>Nul</a:t>
            </a:r>
            <a:r>
              <a:rPr lang="es-ES_tradnl" dirty="0">
                <a:solidFill>
                  <a:prstClr val="black"/>
                </a:solidFill>
                <a:latin typeface="Calibri"/>
                <a:cs typeface="+mn-cs"/>
              </a:rPr>
              <a:t>, la cual será la responsable de dragar el canal de acceso a 20.5 metros en la zona de </a:t>
            </a:r>
            <a:r>
              <a:rPr lang="es-ES_tradnl" dirty="0" err="1" smtClean="0">
                <a:solidFill>
                  <a:prstClr val="black"/>
                </a:solidFill>
                <a:latin typeface="Calibri"/>
                <a:cs typeface="+mn-cs"/>
              </a:rPr>
              <a:t>Bocachica</a:t>
            </a:r>
            <a:r>
              <a:rPr lang="es-ES_tradnl" dirty="0" smtClean="0">
                <a:solidFill>
                  <a:prstClr val="black"/>
                </a:solidFill>
                <a:latin typeface="Calibri"/>
                <a:cs typeface="+mn-cs"/>
              </a:rPr>
              <a:t>.</a:t>
            </a:r>
          </a:p>
          <a:p>
            <a:pPr algn="just" fontAlgn="auto">
              <a:spcBef>
                <a:spcPts val="0"/>
              </a:spcBef>
              <a:spcAft>
                <a:spcPts val="0"/>
              </a:spcAft>
            </a:pPr>
            <a:r>
              <a:rPr lang="es-MX" b="1" u="sng" dirty="0" smtClean="0">
                <a:solidFill>
                  <a:prstClr val="black"/>
                </a:solidFill>
                <a:latin typeface="Calibri"/>
                <a:cs typeface="+mn-cs"/>
              </a:rPr>
              <a:t>Sociedad Portuaria Regional de Buenaventura:</a:t>
            </a:r>
            <a:r>
              <a:rPr lang="es-MX" dirty="0" smtClean="0">
                <a:solidFill>
                  <a:prstClr val="black"/>
                </a:solidFill>
                <a:latin typeface="Calibri"/>
                <a:cs typeface="+mn-cs"/>
              </a:rPr>
              <a:t> </a:t>
            </a:r>
            <a:r>
              <a:rPr lang="es-CO" dirty="0">
                <a:solidFill>
                  <a:prstClr val="black"/>
                </a:solidFill>
                <a:latin typeface="Calibri"/>
                <a:cs typeface="+mn-cs"/>
              </a:rPr>
              <a:t>Se reajusto el Plan Bianual de Inversiones </a:t>
            </a:r>
            <a:r>
              <a:rPr lang="es-CO" dirty="0" smtClean="0">
                <a:solidFill>
                  <a:prstClr val="black"/>
                </a:solidFill>
                <a:latin typeface="Calibri"/>
                <a:cs typeface="+mn-cs"/>
              </a:rPr>
              <a:t>2013-2014 donde se incluyo las </a:t>
            </a:r>
            <a:r>
              <a:rPr lang="es-CO" dirty="0">
                <a:solidFill>
                  <a:prstClr val="black"/>
                </a:solidFill>
                <a:latin typeface="Calibri"/>
                <a:cs typeface="+mn-cs"/>
              </a:rPr>
              <a:t>obras de dragado a efectuar en el 2014 sobre el canal de acceso público al puerto de Buenaventura</a:t>
            </a:r>
            <a:endParaRPr lang="es-MX" dirty="0">
              <a:solidFill>
                <a:prstClr val="black"/>
              </a:solidFill>
              <a:latin typeface="Calibri"/>
              <a:cs typeface="+mn-cs"/>
            </a:endParaRPr>
          </a:p>
        </p:txBody>
      </p:sp>
      <p:sp>
        <p:nvSpPr>
          <p:cNvPr id="6" name="Rectángulo 5"/>
          <p:cNvSpPr/>
          <p:nvPr/>
        </p:nvSpPr>
        <p:spPr>
          <a:xfrm>
            <a:off x="1928664" y="-15190"/>
            <a:ext cx="6205738"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Modo Portuario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50547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8664" y="-15190"/>
            <a:ext cx="6205738"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Modo Portuario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1 CuadroTexto"/>
          <p:cNvSpPr txBox="1"/>
          <p:nvPr/>
        </p:nvSpPr>
        <p:spPr>
          <a:xfrm>
            <a:off x="467544" y="2095083"/>
            <a:ext cx="3745929" cy="3416320"/>
          </a:xfrm>
          <a:prstGeom prst="rect">
            <a:avLst/>
          </a:prstGeom>
          <a:noFill/>
        </p:spPr>
        <p:txBody>
          <a:bodyPr wrap="square" rtlCol="0">
            <a:spAutoFit/>
          </a:bodyPr>
          <a:lstStyle/>
          <a:p>
            <a:pPr algn="just" fontAlgn="auto">
              <a:spcBef>
                <a:spcPts val="0"/>
              </a:spcBef>
              <a:spcAft>
                <a:spcPts val="0"/>
              </a:spcAft>
            </a:pPr>
            <a:r>
              <a:rPr lang="es-CO" dirty="0" smtClean="0">
                <a:solidFill>
                  <a:prstClr val="black">
                    <a:lumMod val="75000"/>
                    <a:lumOff val="25000"/>
                  </a:prstClr>
                </a:solidFill>
                <a:latin typeface="Calibri"/>
                <a:cs typeface="+mn-cs"/>
              </a:rPr>
              <a:t>A medida que se han modificado los contratos de concesión portuaria se ha migrado a la nueva metodología indicada en el CONPES 3744 DE 2013.</a:t>
            </a:r>
          </a:p>
          <a:p>
            <a:pPr algn="just" fontAlgn="auto">
              <a:spcBef>
                <a:spcPts val="0"/>
              </a:spcBef>
              <a:spcAft>
                <a:spcPts val="0"/>
              </a:spcAft>
            </a:pPr>
            <a:endParaRPr lang="es-CO" dirty="0">
              <a:solidFill>
                <a:prstClr val="black">
                  <a:lumMod val="75000"/>
                  <a:lumOff val="25000"/>
                </a:prstClr>
              </a:solidFill>
              <a:latin typeface="Calibri"/>
              <a:cs typeface="+mn-cs"/>
            </a:endParaRPr>
          </a:p>
          <a:p>
            <a:pPr algn="just" fontAlgn="auto">
              <a:spcBef>
                <a:spcPts val="0"/>
              </a:spcBef>
              <a:spcAft>
                <a:spcPts val="0"/>
              </a:spcAft>
            </a:pPr>
            <a:r>
              <a:rPr lang="es-CO" dirty="0" smtClean="0">
                <a:solidFill>
                  <a:prstClr val="black">
                    <a:lumMod val="75000"/>
                    <a:lumOff val="25000"/>
                  </a:prstClr>
                </a:solidFill>
                <a:latin typeface="Calibri"/>
                <a:cs typeface="+mn-cs"/>
              </a:rPr>
              <a:t>La ANI adelantó acuerdos para que junto con el IGAC desarrollar un convenio en busca de la medición de áreas otorgadas en concesión para efectos de aplicar la nueva metodología de contraprestación para aquellos contratos que lo establezca.</a:t>
            </a:r>
          </a:p>
        </p:txBody>
      </p:sp>
      <p:sp>
        <p:nvSpPr>
          <p:cNvPr id="4" name="5 CuadroTexto"/>
          <p:cNvSpPr txBox="1"/>
          <p:nvPr/>
        </p:nvSpPr>
        <p:spPr>
          <a:xfrm>
            <a:off x="1401431" y="980728"/>
            <a:ext cx="6357831" cy="830997"/>
          </a:xfrm>
          <a:prstGeom prst="rect">
            <a:avLst/>
          </a:prstGeom>
          <a:noFill/>
        </p:spPr>
        <p:txBody>
          <a:bodyPr wrap="none" rtlCol="0">
            <a:spAutoFit/>
          </a:bodyPr>
          <a:lstStyle/>
          <a:p>
            <a:pPr fontAlgn="auto">
              <a:spcBef>
                <a:spcPts val="0"/>
              </a:spcBef>
              <a:spcAft>
                <a:spcPts val="0"/>
              </a:spcAft>
            </a:pPr>
            <a:r>
              <a:rPr lang="es-CO" sz="2400" b="1" dirty="0">
                <a:solidFill>
                  <a:prstClr val="black"/>
                </a:solidFill>
                <a:latin typeface="Arial" panose="020B0604020202020204" pitchFamily="34" charset="0"/>
                <a:ea typeface="MS Mincho" panose="02020609040205080304" pitchFamily="49" charset="-128"/>
                <a:cs typeface="Arial" panose="020B0604020202020204" pitchFamily="34" charset="0"/>
              </a:rPr>
              <a:t>Contraprestación </a:t>
            </a:r>
            <a:r>
              <a:rPr lang="es-CO" sz="2400" b="1" dirty="0" smtClean="0">
                <a:solidFill>
                  <a:prstClr val="black"/>
                </a:solidFill>
                <a:latin typeface="Arial" panose="020B0604020202020204" pitchFamily="34" charset="0"/>
                <a:ea typeface="MS Mincho" panose="02020609040205080304" pitchFamily="49" charset="-128"/>
                <a:cs typeface="Arial" panose="020B0604020202020204" pitchFamily="34" charset="0"/>
              </a:rPr>
              <a:t>por </a:t>
            </a:r>
            <a:r>
              <a:rPr lang="es-CO" sz="2400" b="1" dirty="0">
                <a:solidFill>
                  <a:prstClr val="black"/>
                </a:solidFill>
                <a:latin typeface="Arial" panose="020B0604020202020204" pitchFamily="34" charset="0"/>
                <a:ea typeface="MS Mincho" panose="02020609040205080304" pitchFamily="49" charset="-128"/>
                <a:cs typeface="Arial" panose="020B0604020202020204" pitchFamily="34" charset="0"/>
              </a:rPr>
              <a:t>Zona Portuaria 2014</a:t>
            </a:r>
          </a:p>
          <a:p>
            <a:pPr fontAlgn="auto">
              <a:spcBef>
                <a:spcPts val="0"/>
              </a:spcBef>
              <a:spcAft>
                <a:spcPts val="0"/>
              </a:spcAft>
            </a:pPr>
            <a:endParaRPr lang="es-CO" sz="2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99543488"/>
              </p:ext>
            </p:extLst>
          </p:nvPr>
        </p:nvGraphicFramePr>
        <p:xfrm>
          <a:off x="4499992" y="2276872"/>
          <a:ext cx="4300580" cy="3052743"/>
        </p:xfrm>
        <a:graphic>
          <a:graphicData uri="http://schemas.openxmlformats.org/presentationml/2006/ole">
            <mc:AlternateContent xmlns:mc="http://schemas.openxmlformats.org/markup-compatibility/2006">
              <mc:Choice xmlns:v="urn:schemas-microsoft-com:vml" Requires="v">
                <p:oleObj spid="_x0000_s1035" name="Worksheet" r:id="rId3" imgW="3676650" imgH="2609812" progId="Excel.Sheet.8">
                  <p:embed/>
                </p:oleObj>
              </mc:Choice>
              <mc:Fallback>
                <p:oleObj name="Worksheet" r:id="rId3" imgW="3676650" imgH="2609812" progId="Excel.Sheet.8">
                  <p:embed/>
                  <p:pic>
                    <p:nvPicPr>
                      <p:cNvPr id="0" name=""/>
                      <p:cNvPicPr/>
                      <p:nvPr/>
                    </p:nvPicPr>
                    <p:blipFill>
                      <a:blip r:embed="rId4"/>
                      <a:stretch>
                        <a:fillRect/>
                      </a:stretch>
                    </p:blipFill>
                    <p:spPr>
                      <a:xfrm>
                        <a:off x="4499992" y="2276872"/>
                        <a:ext cx="4300580" cy="3052743"/>
                      </a:xfrm>
                      <a:prstGeom prst="rect">
                        <a:avLst/>
                      </a:prstGeom>
                      <a:gradFill flip="none" rotWithShape="1">
                        <a:gsLst>
                          <a:gs pos="0">
                            <a:srgbClr val="F79646">
                              <a:lumMod val="75000"/>
                              <a:tint val="66000"/>
                              <a:satMod val="160000"/>
                            </a:srgbClr>
                          </a:gs>
                          <a:gs pos="50000">
                            <a:srgbClr val="F79646">
                              <a:lumMod val="75000"/>
                              <a:tint val="44500"/>
                              <a:satMod val="160000"/>
                            </a:srgbClr>
                          </a:gs>
                          <a:gs pos="100000">
                            <a:srgbClr val="F79646">
                              <a:lumMod val="75000"/>
                              <a:tint val="23500"/>
                              <a:satMod val="160000"/>
                            </a:srgbClr>
                          </a:gs>
                        </a:gsLst>
                        <a:path path="circle">
                          <a:fillToRect r="100000" b="100000"/>
                        </a:path>
                        <a:tileRect l="-100000" t="-100000"/>
                      </a:gradFill>
                      <a:ln>
                        <a:solidFill>
                          <a:srgbClr val="008080"/>
                        </a:solidFill>
                        <a:bevel/>
                      </a:ln>
                    </p:spPr>
                  </p:pic>
                </p:oleObj>
              </mc:Fallback>
            </mc:AlternateContent>
          </a:graphicData>
        </a:graphic>
      </p:graphicFrame>
    </p:spTree>
    <p:extLst>
      <p:ext uri="{BB962C8B-B14F-4D97-AF65-F5344CB8AC3E}">
        <p14:creationId xmlns:p14="http://schemas.microsoft.com/office/powerpoint/2010/main" val="364290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467544" y="2095083"/>
            <a:ext cx="3745929" cy="3970318"/>
          </a:xfrm>
          <a:prstGeom prst="rect">
            <a:avLst/>
          </a:prstGeom>
          <a:noFill/>
        </p:spPr>
        <p:txBody>
          <a:bodyPr wrap="square" rtlCol="0">
            <a:spAutoFit/>
          </a:bodyPr>
          <a:lstStyle/>
          <a:p>
            <a:pPr algn="just" fontAlgn="auto">
              <a:spcBef>
                <a:spcPts val="0"/>
              </a:spcBef>
              <a:spcAft>
                <a:spcPts val="0"/>
              </a:spcAft>
            </a:pPr>
            <a:r>
              <a:rPr lang="es-CO" dirty="0" smtClean="0">
                <a:solidFill>
                  <a:prstClr val="black">
                    <a:lumMod val="75000"/>
                    <a:lumOff val="25000"/>
                  </a:prstClr>
                </a:solidFill>
                <a:latin typeface="Calibri"/>
                <a:cs typeface="+mn-cs"/>
              </a:rPr>
              <a:t>En el 2014 se cumplió con los 20 años de las primeras concesiones otorgadas bajo la Ley 1 de 1991, por lo tanto se han desarrollado procesos de reversión, </a:t>
            </a:r>
            <a:r>
              <a:rPr lang="es-CO" dirty="0" smtClean="0">
                <a:solidFill>
                  <a:prstClr val="black">
                    <a:lumMod val="75000"/>
                    <a:lumOff val="25000"/>
                  </a:prstClr>
                </a:solidFill>
                <a:latin typeface="Calibri"/>
                <a:cs typeface="+mn-cs"/>
              </a:rPr>
              <a:t>unas </a:t>
            </a:r>
            <a:r>
              <a:rPr lang="es-CO" dirty="0" smtClean="0">
                <a:solidFill>
                  <a:prstClr val="black">
                    <a:lumMod val="75000"/>
                    <a:lumOff val="25000"/>
                  </a:prstClr>
                </a:solidFill>
                <a:latin typeface="Calibri"/>
                <a:cs typeface="+mn-cs"/>
              </a:rPr>
              <a:t>de las principales reversiones que se están adelantando son las de Ecopetrol, concesiones denominadas Terminal de Refinería y Terminal Néstor Pineda, el paso a seguir es la modernización de estas instalaciones lo cual se esta estructurando mediante la modificación del Contrato de </a:t>
            </a:r>
            <a:r>
              <a:rPr lang="es-CO" dirty="0" smtClean="0">
                <a:solidFill>
                  <a:prstClr val="black">
                    <a:lumMod val="75000"/>
                    <a:lumOff val="25000"/>
                  </a:prstClr>
                </a:solidFill>
                <a:latin typeface="Calibri"/>
                <a:cs typeface="+mn-cs"/>
              </a:rPr>
              <a:t>REFICAR</a:t>
            </a:r>
            <a:r>
              <a:rPr lang="es-CO" dirty="0" smtClean="0">
                <a:solidFill>
                  <a:prstClr val="black">
                    <a:lumMod val="75000"/>
                    <a:lumOff val="25000"/>
                  </a:prstClr>
                </a:solidFill>
                <a:latin typeface="Calibri"/>
                <a:cs typeface="+mn-cs"/>
              </a:rPr>
              <a:t>.</a:t>
            </a:r>
          </a:p>
        </p:txBody>
      </p:sp>
      <p:sp>
        <p:nvSpPr>
          <p:cNvPr id="6" name="5 CuadroTexto"/>
          <p:cNvSpPr txBox="1"/>
          <p:nvPr/>
        </p:nvSpPr>
        <p:spPr>
          <a:xfrm>
            <a:off x="1392190" y="1264086"/>
            <a:ext cx="6255239" cy="830997"/>
          </a:xfrm>
          <a:prstGeom prst="rect">
            <a:avLst/>
          </a:prstGeom>
          <a:noFill/>
        </p:spPr>
        <p:txBody>
          <a:bodyPr wrap="none" rtlCol="0">
            <a:spAutoFit/>
          </a:bodyPr>
          <a:lstStyle/>
          <a:p>
            <a:pPr fontAlgn="auto">
              <a:spcBef>
                <a:spcPts val="0"/>
              </a:spcBef>
              <a:spcAft>
                <a:spcPts val="0"/>
              </a:spcAft>
            </a:pPr>
            <a:r>
              <a:rPr lang="es-CO" sz="2400" b="1" dirty="0" smtClean="0">
                <a:solidFill>
                  <a:prstClr val="black"/>
                </a:solidFill>
                <a:latin typeface="Arial" panose="020B0604020202020204" pitchFamily="34" charset="0"/>
                <a:ea typeface="MS Mincho" panose="02020609040205080304" pitchFamily="49" charset="-128"/>
                <a:cs typeface="Arial" panose="020B0604020202020204" pitchFamily="34" charset="0"/>
              </a:rPr>
              <a:t>Reversiones Homologaciones Portuarias.</a:t>
            </a:r>
            <a:endParaRPr lang="es-CO" sz="2400" b="1" dirty="0">
              <a:solidFill>
                <a:prstClr val="black"/>
              </a:solidFill>
              <a:latin typeface="Arial" panose="020B0604020202020204" pitchFamily="34" charset="0"/>
              <a:ea typeface="MS Mincho" panose="02020609040205080304" pitchFamily="49" charset="-128"/>
              <a:cs typeface="Arial" panose="020B0604020202020204" pitchFamily="34" charset="0"/>
            </a:endParaRPr>
          </a:p>
          <a:p>
            <a:pPr fontAlgn="auto">
              <a:spcBef>
                <a:spcPts val="0"/>
              </a:spcBef>
              <a:spcAft>
                <a:spcPts val="0"/>
              </a:spcAft>
            </a:pPr>
            <a:endParaRPr lang="es-CO" sz="2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564904"/>
            <a:ext cx="3593409" cy="2501264"/>
          </a:xfrm>
          <a:prstGeom prst="rect">
            <a:avLst/>
          </a:prstGeom>
        </p:spPr>
      </p:pic>
      <p:sp>
        <p:nvSpPr>
          <p:cNvPr id="8" name="Rectángulo 7"/>
          <p:cNvSpPr/>
          <p:nvPr/>
        </p:nvSpPr>
        <p:spPr>
          <a:xfrm>
            <a:off x="1856656" y="200834"/>
            <a:ext cx="6205738"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Modo Portuario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811960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640" y="223928"/>
            <a:ext cx="6205738"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Modo Portuario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CuadroTexto 4"/>
          <p:cNvSpPr txBox="1"/>
          <p:nvPr/>
        </p:nvSpPr>
        <p:spPr>
          <a:xfrm>
            <a:off x="2072680" y="1608480"/>
            <a:ext cx="4237057" cy="369332"/>
          </a:xfrm>
          <a:prstGeom prst="rect">
            <a:avLst/>
          </a:prstGeom>
          <a:noFill/>
        </p:spPr>
        <p:txBody>
          <a:bodyPr wrap="none" rtlCol="0">
            <a:spAutoFit/>
          </a:bodyPr>
          <a:lstStyle/>
          <a:p>
            <a:pPr lvl="0"/>
            <a:r>
              <a:rPr lang="es-CO" b="1" dirty="0"/>
              <a:t>Sociedad Portuaria Puerto Brisa S.A</a:t>
            </a:r>
            <a:r>
              <a:rPr lang="es-CO" b="1" dirty="0" smtClean="0"/>
              <a:t>.</a:t>
            </a:r>
            <a:endParaRPr lang="es-CO" dirty="0"/>
          </a:p>
        </p:txBody>
      </p:sp>
      <p:pic>
        <p:nvPicPr>
          <p:cNvPr id="13" name="Imagen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6616" y="3284984"/>
            <a:ext cx="2880320" cy="2376264"/>
          </a:xfrm>
          <a:prstGeom prst="rect">
            <a:avLst/>
          </a:prstGeom>
          <a:noFill/>
          <a:ln>
            <a:noFill/>
          </a:ln>
        </p:spPr>
      </p:pic>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968" y="3296126"/>
            <a:ext cx="2736304" cy="2365121"/>
          </a:xfrm>
          <a:prstGeom prst="rect">
            <a:avLst/>
          </a:prstGeom>
          <a:noFill/>
          <a:ln>
            <a:noFill/>
          </a:ln>
        </p:spPr>
      </p:pic>
      <p:sp>
        <p:nvSpPr>
          <p:cNvPr id="9" name="CuadroTexto 8"/>
          <p:cNvSpPr txBox="1"/>
          <p:nvPr/>
        </p:nvSpPr>
        <p:spPr>
          <a:xfrm>
            <a:off x="798530" y="2509953"/>
            <a:ext cx="7083991" cy="461665"/>
          </a:xfrm>
          <a:prstGeom prst="rect">
            <a:avLst/>
          </a:prstGeom>
          <a:noFill/>
        </p:spPr>
        <p:txBody>
          <a:bodyPr wrap="none" rtlCol="0">
            <a:spAutoFit/>
          </a:bodyPr>
          <a:lstStyle/>
          <a:p>
            <a:r>
              <a:rPr lang="es-CO" sz="1200" dirty="0"/>
              <a:t>La Sociedad Puerto Brisa S.A., terminó la ejecución de las obras indicadas en el Plan de Inversiones </a:t>
            </a:r>
            <a:endParaRPr lang="es-CO" sz="1200" dirty="0" smtClean="0"/>
          </a:p>
          <a:p>
            <a:r>
              <a:rPr lang="es-CO" sz="1200" dirty="0" smtClean="0"/>
              <a:t>Las </a:t>
            </a:r>
            <a:r>
              <a:rPr lang="es-CO" sz="1200" dirty="0"/>
              <a:t>obras fueron inauguradas el 7 de diciembre y actualmente se encuentra en </a:t>
            </a:r>
            <a:r>
              <a:rPr lang="es-CO" sz="1200" dirty="0" smtClean="0"/>
              <a:t>operación.</a:t>
            </a:r>
            <a:endParaRPr lang="es-CO" sz="1200" dirty="0"/>
          </a:p>
        </p:txBody>
      </p:sp>
    </p:spTree>
    <p:extLst>
      <p:ext uri="{BB962C8B-B14F-4D97-AF65-F5344CB8AC3E}">
        <p14:creationId xmlns:p14="http://schemas.microsoft.com/office/powerpoint/2010/main" val="1862127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640" y="223928"/>
            <a:ext cx="6205738"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Modo Portuario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CuadroTexto 2"/>
          <p:cNvSpPr txBox="1"/>
          <p:nvPr/>
        </p:nvSpPr>
        <p:spPr>
          <a:xfrm>
            <a:off x="2216696" y="1455681"/>
            <a:ext cx="4019049" cy="369332"/>
          </a:xfrm>
          <a:prstGeom prst="rect">
            <a:avLst/>
          </a:prstGeom>
          <a:noFill/>
        </p:spPr>
        <p:txBody>
          <a:bodyPr wrap="none" rtlCol="0">
            <a:spAutoFit/>
          </a:bodyPr>
          <a:lstStyle/>
          <a:p>
            <a:r>
              <a:rPr lang="es-CO" b="1" dirty="0"/>
              <a:t>Sociedad Cerrejón Zona Norte S.A.</a:t>
            </a:r>
            <a:endParaRPr lang="es-CO" dirty="0"/>
          </a:p>
        </p:txBody>
      </p:sp>
      <p:sp>
        <p:nvSpPr>
          <p:cNvPr id="4" name="CuadroTexto 3"/>
          <p:cNvSpPr txBox="1"/>
          <p:nvPr/>
        </p:nvSpPr>
        <p:spPr>
          <a:xfrm>
            <a:off x="776536" y="2348880"/>
            <a:ext cx="8303427" cy="1200329"/>
          </a:xfrm>
          <a:prstGeom prst="rect">
            <a:avLst/>
          </a:prstGeom>
          <a:noFill/>
        </p:spPr>
        <p:txBody>
          <a:bodyPr wrap="none" rtlCol="0">
            <a:spAutoFit/>
          </a:bodyPr>
          <a:lstStyle/>
          <a:p>
            <a:r>
              <a:rPr lang="es-CO" sz="1200" dirty="0"/>
              <a:t>La Sociedad Cerrejón Zona Norte S.A., termino la ampliación de su Puerto. Actualmente encuentra realizando pruebas </a:t>
            </a:r>
            <a:endParaRPr lang="es-CO" sz="1200" dirty="0" smtClean="0"/>
          </a:p>
          <a:p>
            <a:r>
              <a:rPr lang="es-CO" sz="1200" dirty="0" smtClean="0"/>
              <a:t>del </a:t>
            </a:r>
            <a:r>
              <a:rPr lang="es-CO" sz="1200" dirty="0"/>
              <a:t>cargador de buques dual. </a:t>
            </a:r>
          </a:p>
          <a:p>
            <a:r>
              <a:rPr lang="es-CO" sz="1200" dirty="0"/>
              <a:t> </a:t>
            </a:r>
          </a:p>
          <a:p>
            <a:r>
              <a:rPr lang="es-CO" sz="1200" dirty="0"/>
              <a:t>Mediante Resolución No 776 del 13 de junio de 2014, confirmada por la resolución 1758 del 23 de diciembre de 2014, </a:t>
            </a:r>
            <a:endParaRPr lang="es-CO" sz="1200" dirty="0" smtClean="0"/>
          </a:p>
          <a:p>
            <a:r>
              <a:rPr lang="es-CO" sz="1200" dirty="0" smtClean="0"/>
              <a:t>se </a:t>
            </a:r>
            <a:r>
              <a:rPr lang="es-CO" sz="1200" dirty="0"/>
              <a:t>prorrogo la Concesión por 10 años y se estableció el nuevo valor de contraprestación.</a:t>
            </a:r>
          </a:p>
          <a:p>
            <a:endParaRPr lang="es-CO" sz="1200" dirty="0"/>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609" y="3549209"/>
            <a:ext cx="3024336" cy="2256055"/>
          </a:xfrm>
          <a:prstGeom prst="rect">
            <a:avLst/>
          </a:prstGeom>
          <a:noFill/>
          <a:ln>
            <a:noFill/>
          </a:ln>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947" y="3549208"/>
            <a:ext cx="3211429" cy="2256056"/>
          </a:xfrm>
          <a:prstGeom prst="rect">
            <a:avLst/>
          </a:prstGeom>
          <a:noFill/>
          <a:ln>
            <a:noFill/>
          </a:ln>
        </p:spPr>
      </p:pic>
    </p:spTree>
    <p:extLst>
      <p:ext uri="{BB962C8B-B14F-4D97-AF65-F5344CB8AC3E}">
        <p14:creationId xmlns:p14="http://schemas.microsoft.com/office/powerpoint/2010/main" val="17651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640" y="223928"/>
            <a:ext cx="6205738" cy="707886"/>
          </a:xfrm>
          <a:prstGeom prst="rect">
            <a:avLst/>
          </a:prstGeom>
          <a:noFill/>
        </p:spPr>
        <p:txBody>
          <a:bodyPr wrap="non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Modo Portuario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CuadroTexto 2"/>
          <p:cNvSpPr txBox="1"/>
          <p:nvPr/>
        </p:nvSpPr>
        <p:spPr>
          <a:xfrm>
            <a:off x="1712640" y="1340768"/>
            <a:ext cx="5032147" cy="369332"/>
          </a:xfrm>
          <a:prstGeom prst="rect">
            <a:avLst/>
          </a:prstGeom>
          <a:noFill/>
        </p:spPr>
        <p:txBody>
          <a:bodyPr wrap="none" rtlCol="0">
            <a:spAutoFit/>
          </a:bodyPr>
          <a:lstStyle/>
          <a:p>
            <a:r>
              <a:rPr lang="es-CO" b="1" dirty="0"/>
              <a:t>Sociedad Portuaria Regional Cartagena S.A.</a:t>
            </a:r>
            <a:endParaRPr lang="es-CO" dirty="0"/>
          </a:p>
        </p:txBody>
      </p:sp>
      <p:sp>
        <p:nvSpPr>
          <p:cNvPr id="4" name="CuadroTexto 3"/>
          <p:cNvSpPr txBox="1"/>
          <p:nvPr/>
        </p:nvSpPr>
        <p:spPr>
          <a:xfrm>
            <a:off x="544948" y="2119054"/>
            <a:ext cx="8541121" cy="1015663"/>
          </a:xfrm>
          <a:prstGeom prst="rect">
            <a:avLst/>
          </a:prstGeom>
          <a:noFill/>
        </p:spPr>
        <p:txBody>
          <a:bodyPr wrap="none" rtlCol="0">
            <a:spAutoFit/>
          </a:bodyPr>
          <a:lstStyle/>
          <a:p>
            <a:r>
              <a:rPr lang="es-CO" sz="1200" dirty="0"/>
              <a:t>Mediante Resolución No 1529 del 11 de noviembre de 2014, fueron aprobadas inversiones adicionales consistentes </a:t>
            </a:r>
            <a:endParaRPr lang="es-CO" sz="1200" dirty="0" smtClean="0"/>
          </a:p>
          <a:p>
            <a:r>
              <a:rPr lang="es-CO" sz="1200" dirty="0" smtClean="0"/>
              <a:t>en </a:t>
            </a:r>
            <a:r>
              <a:rPr lang="es-CO" sz="1200" dirty="0"/>
              <a:t>la demolición de unas bodegas para la construcción de Patios de almacenamiento. </a:t>
            </a:r>
            <a:endParaRPr lang="es-CO" sz="1200" dirty="0" smtClean="0"/>
          </a:p>
          <a:p>
            <a:endParaRPr lang="es-CO" sz="1200" dirty="0"/>
          </a:p>
          <a:p>
            <a:r>
              <a:rPr lang="es-CO" sz="1200" dirty="0"/>
              <a:t>Actualmente se encuentra en trámite solicitud de sustitución de grúas pórtico del Contrato 007 de 1993 para </a:t>
            </a:r>
            <a:r>
              <a:rPr lang="es-CO" sz="1200" dirty="0" smtClean="0"/>
              <a:t>reemplazarlas</a:t>
            </a:r>
          </a:p>
          <a:p>
            <a:r>
              <a:rPr lang="es-CO" sz="1200" dirty="0" smtClean="0"/>
              <a:t> </a:t>
            </a:r>
            <a:r>
              <a:rPr lang="es-CO" sz="1200" dirty="0"/>
              <a:t>por unas con especificaciones acordes a la realidad del tráfico marítimo actual.</a:t>
            </a:r>
            <a:endParaRPr lang="es-CO" sz="1200" dirty="0"/>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560" y="3378664"/>
            <a:ext cx="3236153" cy="2282584"/>
          </a:xfrm>
          <a:prstGeom prst="rect">
            <a:avLst/>
          </a:prstGeom>
          <a:noFill/>
          <a:ln>
            <a:noFill/>
          </a:ln>
        </p:spPr>
      </p:pic>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960" y="3364694"/>
            <a:ext cx="3325418" cy="2296554"/>
          </a:xfrm>
          <a:prstGeom prst="rect">
            <a:avLst/>
          </a:prstGeom>
          <a:noFill/>
          <a:ln>
            <a:noFill/>
          </a:ln>
        </p:spPr>
      </p:pic>
    </p:spTree>
    <p:extLst>
      <p:ext uri="{BB962C8B-B14F-4D97-AF65-F5344CB8AC3E}">
        <p14:creationId xmlns:p14="http://schemas.microsoft.com/office/powerpoint/2010/main" val="689639976"/>
      </p:ext>
    </p:extLst>
  </p:cSld>
  <p:clrMapOvr>
    <a:masterClrMapping/>
  </p:clrMapOvr>
</p:sld>
</file>

<file path=ppt/theme/theme1.xml><?xml version="1.0" encoding="utf-8"?>
<a:theme xmlns:a="http://schemas.openxmlformats.org/drawingml/2006/main" name="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Template>
  <TotalTime>8752</TotalTime>
  <Words>416</Words>
  <Application>Microsoft Office PowerPoint</Application>
  <PresentationFormat>A4 (210 x 297 mm)</PresentationFormat>
  <Paragraphs>32</Paragraphs>
  <Slides>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7" baseType="lpstr">
      <vt:lpstr>MS Mincho</vt:lpstr>
      <vt:lpstr>Arial</vt:lpstr>
      <vt:lpstr>Calibri</vt:lpstr>
      <vt:lpstr>Helvetica Neue Bold Condensed</vt:lpstr>
      <vt:lpstr>Impact</vt:lpstr>
      <vt:lpstr>Times New Roman</vt:lpstr>
      <vt:lpstr>Verdana</vt:lpstr>
      <vt:lpstr>plantilla ANI</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nrojas</dc:creator>
  <cp:lastModifiedBy>Ricardo Aguilera Wilches</cp:lastModifiedBy>
  <cp:revision>278</cp:revision>
  <cp:lastPrinted>2012-11-28T19:27:24Z</cp:lastPrinted>
  <dcterms:created xsi:type="dcterms:W3CDTF">2012-11-16T19:55:35Z</dcterms:created>
  <dcterms:modified xsi:type="dcterms:W3CDTF">2015-02-17T21:35:43Z</dcterms:modified>
</cp:coreProperties>
</file>