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2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464" r:id="rId2"/>
    <p:sldId id="382" r:id="rId3"/>
    <p:sldId id="388" r:id="rId4"/>
    <p:sldId id="454" r:id="rId5"/>
    <p:sldId id="461" r:id="rId6"/>
    <p:sldId id="462" r:id="rId7"/>
    <p:sldId id="460" r:id="rId8"/>
    <p:sldId id="442" r:id="rId9"/>
    <p:sldId id="443" r:id="rId10"/>
    <p:sldId id="459" r:id="rId11"/>
    <p:sldId id="463" r:id="rId12"/>
    <p:sldId id="446" r:id="rId13"/>
    <p:sldId id="447" r:id="rId14"/>
    <p:sldId id="449" r:id="rId15"/>
    <p:sldId id="457" r:id="rId16"/>
    <p:sldId id="466" r:id="rId17"/>
    <p:sldId id="441" r:id="rId18"/>
    <p:sldId id="408" r:id="rId19"/>
    <p:sldId id="412" r:id="rId20"/>
    <p:sldId id="467" r:id="rId21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228"/>
    <a:srgbClr val="CCFF99"/>
    <a:srgbClr val="CCFFCC"/>
    <a:srgbClr val="99FF99"/>
    <a:srgbClr val="CCFFFF"/>
    <a:srgbClr val="FF7C80"/>
    <a:srgbClr val="FF5050"/>
    <a:srgbClr val="1837A9"/>
    <a:srgbClr val="D98700"/>
    <a:srgbClr val="113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7" autoAdjust="0"/>
    <p:restoredTop sz="87537" autoAdjust="0"/>
  </p:normalViewPr>
  <p:slideViewPr>
    <p:cSldViewPr snapToGrid="0">
      <p:cViewPr varScale="1">
        <p:scale>
          <a:sx n="79" d="100"/>
          <a:sy n="79" d="100"/>
        </p:scale>
        <p:origin x="198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aez\Desktop\Relaci&#243;n%20de%20Proyectos%20Aeroportuarios%20-%20GPA(2016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'Grafica Inversión'!$B$6</c:f>
              <c:strCache>
                <c:ptCount val="1"/>
                <c:pt idx="0">
                  <c:v>Carreteras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'Grafica Inversión'!$C$2:$E$2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'Grafica Inversión'!$C$6:$E$6</c:f>
              <c:numCache>
                <c:formatCode>_-"$"* #.##0_-;\-"$"* #.##0_-;_-"$"* "-"??_-;_-@_-</c:formatCode>
                <c:ptCount val="3"/>
                <c:pt idx="0">
                  <c:v>1984468.1614349801</c:v>
                </c:pt>
                <c:pt idx="1">
                  <c:v>3500000</c:v>
                </c:pt>
                <c:pt idx="2">
                  <c:v>8500000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A-49B2-8670-03E8842BF433}"/>
            </c:ext>
          </c:extLst>
        </c:ser>
        <c:ser>
          <c:idx val="3"/>
          <c:order val="1"/>
          <c:tx>
            <c:strRef>
              <c:f>'Grafica Inversión'!$B$5</c:f>
              <c:strCache>
                <c:ptCount val="1"/>
                <c:pt idx="0">
                  <c:v>Puertos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'Grafica Inversión'!$C$2:$E$2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'Grafica Inversión'!$C$5:$E$5</c:f>
              <c:numCache>
                <c:formatCode>_-"$"* #.##0_-;\-"$"* #.##0_-;_-"$"* "-"??_-;_-@_-</c:formatCode>
                <c:ptCount val="3"/>
                <c:pt idx="0">
                  <c:v>747956.05381165911</c:v>
                </c:pt>
                <c:pt idx="1">
                  <c:v>906000</c:v>
                </c:pt>
                <c:pt idx="2">
                  <c:v>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9A-49B2-8670-03E8842BF433}"/>
            </c:ext>
          </c:extLst>
        </c:ser>
        <c:ser>
          <c:idx val="2"/>
          <c:order val="2"/>
          <c:tx>
            <c:strRef>
              <c:f>'Grafica Inversión'!$B$4</c:f>
              <c:strCache>
                <c:ptCount val="1"/>
                <c:pt idx="0">
                  <c:v>Aeropuertos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'Grafica Inversión'!$C$2:$E$2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'Grafica Inversión'!$C$4:$E$4</c:f>
              <c:numCache>
                <c:formatCode>_-"$"* #.##0_-;\-"$"* #.##0_-;_-"$"* "-"??_-;_-@_-</c:formatCode>
                <c:ptCount val="3"/>
                <c:pt idx="0">
                  <c:v>482739.91031390132</c:v>
                </c:pt>
                <c:pt idx="1">
                  <c:v>214000</c:v>
                </c:pt>
                <c:pt idx="2">
                  <c:v>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9A-49B2-8670-03E8842BF433}"/>
            </c:ext>
          </c:extLst>
        </c:ser>
        <c:ser>
          <c:idx val="1"/>
          <c:order val="3"/>
          <c:tx>
            <c:strRef>
              <c:f>'Grafica Inversión'!$B$3</c:f>
              <c:strCache>
                <c:ptCount val="1"/>
                <c:pt idx="0">
                  <c:v>Ferrocarriles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'Grafica Inversión'!$C$2:$E$2</c:f>
              <c:numCache>
                <c:formatCode>General</c:formatCode>
                <c:ptCount val="3"/>
                <c:pt idx="0">
                  <c:v>2010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'Grafica Inversión'!$C$3:$E$3</c:f>
              <c:numCache>
                <c:formatCode>_-"$"* #.##0_-;\-"$"* #.##0_-;_-"$"* "-"??_-;_-@_-</c:formatCode>
                <c:ptCount val="3"/>
                <c:pt idx="0">
                  <c:v>91895.067264573969</c:v>
                </c:pt>
                <c:pt idx="1">
                  <c:v>179000</c:v>
                </c:pt>
                <c:pt idx="2">
                  <c:v>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9A-49B2-8670-03E8842BF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31042248"/>
        <c:axId val="530985408"/>
      </c:barChart>
      <c:catAx>
        <c:axId val="53104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30985408"/>
        <c:crosses val="autoZero"/>
        <c:auto val="1"/>
        <c:lblAlgn val="ctr"/>
        <c:lblOffset val="100"/>
        <c:noMultiLvlLbl val="0"/>
      </c:catAx>
      <c:valAx>
        <c:axId val="530985408"/>
        <c:scaling>
          <c:orientation val="minMax"/>
        </c:scaling>
        <c:delete val="1"/>
        <c:axPos val="l"/>
        <c:numFmt formatCode="_-&quot;$&quot;* #.##0_-;\-&quot;$&quot;* #.##0_-;_-&quot;$&quot;* &quot;-&quot;??_-;_-@_-" sourceLinked="1"/>
        <c:majorTickMark val="none"/>
        <c:minorTickMark val="none"/>
        <c:tickLblPos val="nextTo"/>
        <c:crossAx val="531042248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CO"/>
                    <a:t>Billones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52233405136569"/>
          <c:y val="1.503770258483351E-2"/>
          <c:w val="0.85380893848856221"/>
          <c:h val="0.7797991408751725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'Resumen '!$N$28:$N$43</c:f>
              <c:strCache>
                <c:ptCount val="16"/>
                <c:pt idx="0">
                  <c:v>Riohacha</c:v>
                </c:pt>
                <c:pt idx="1">
                  <c:v>Barrancabermeja</c:v>
                </c:pt>
                <c:pt idx="2">
                  <c:v>Cartagena</c:v>
                </c:pt>
                <c:pt idx="3">
                  <c:v>Valledupar</c:v>
                </c:pt>
                <c:pt idx="4">
                  <c:v>Carepa</c:v>
                </c:pt>
                <c:pt idx="5">
                  <c:v>Medellin</c:v>
                </c:pt>
                <c:pt idx="6">
                  <c:v>Palonegro</c:v>
                </c:pt>
                <c:pt idx="7">
                  <c:v>Cucuta</c:v>
                </c:pt>
                <c:pt idx="8">
                  <c:v>Corozal</c:v>
                </c:pt>
                <c:pt idx="9">
                  <c:v>Monteria</c:v>
                </c:pt>
                <c:pt idx="10">
                  <c:v>Santa Marta</c:v>
                </c:pt>
                <c:pt idx="11">
                  <c:v>Cali</c:v>
                </c:pt>
                <c:pt idx="12">
                  <c:v>Quibdo</c:v>
                </c:pt>
                <c:pt idx="13">
                  <c:v>Rionegro</c:v>
                </c:pt>
                <c:pt idx="14">
                  <c:v>Barranquilla</c:v>
                </c:pt>
                <c:pt idx="15">
                  <c:v>Bogotá</c:v>
                </c:pt>
              </c:strCache>
            </c:strRef>
          </c:cat>
          <c:val>
            <c:numRef>
              <c:f>'Resumen '!$O$28:$O$43</c:f>
              <c:numCache>
                <c:formatCode>0</c:formatCode>
                <c:ptCount val="16"/>
                <c:pt idx="0">
                  <c:v>1.7809999999999999</c:v>
                </c:pt>
                <c:pt idx="1">
                  <c:v>1.919</c:v>
                </c:pt>
                <c:pt idx="2">
                  <c:v>5.9660000000000002</c:v>
                </c:pt>
                <c:pt idx="3">
                  <c:v>4.8170000000000002</c:v>
                </c:pt>
                <c:pt idx="4">
                  <c:v>13.29</c:v>
                </c:pt>
                <c:pt idx="5">
                  <c:v>21.716999999999999</c:v>
                </c:pt>
                <c:pt idx="6">
                  <c:v>23.29</c:v>
                </c:pt>
                <c:pt idx="7">
                  <c:v>33.868000000000002</c:v>
                </c:pt>
                <c:pt idx="8">
                  <c:v>34.024999999999999</c:v>
                </c:pt>
                <c:pt idx="9">
                  <c:v>53.05</c:v>
                </c:pt>
                <c:pt idx="10">
                  <c:v>109.5</c:v>
                </c:pt>
                <c:pt idx="11">
                  <c:v>182.12299999999999</c:v>
                </c:pt>
                <c:pt idx="12">
                  <c:v>179.21048698499999</c:v>
                </c:pt>
                <c:pt idx="13">
                  <c:v>324.81299999999999</c:v>
                </c:pt>
                <c:pt idx="14">
                  <c:v>345</c:v>
                </c:pt>
                <c:pt idx="15">
                  <c:v>1012.942274827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7-4AFB-9934-2EA5EE4A2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13736176"/>
        <c:axId val="613738896"/>
      </c:barChart>
      <c:catAx>
        <c:axId val="61373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3738896"/>
        <c:crosses val="autoZero"/>
        <c:auto val="1"/>
        <c:lblAlgn val="ctr"/>
        <c:lblOffset val="100"/>
        <c:noMultiLvlLbl val="0"/>
      </c:catAx>
      <c:valAx>
        <c:axId val="61373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373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AA286CCD-81D3-43B1-BC98-CF1B42440C7A}" type="datetimeFigureOut">
              <a:rPr lang="es-MX" smtClean="0"/>
              <a:t>15/07/2016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E83001EE-39ED-4EDC-980F-B6054BD601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607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714375"/>
            <a:ext cx="6345238" cy="3568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4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5.png"/><Relationship Id="rId2" Type="http://schemas.openxmlformats.org/officeDocument/2006/relationships/tags" Target="../tags/tag9.xml"/><Relationship Id="rId16" Type="http://schemas.openxmlformats.org/officeDocument/2006/relationships/image" Target="../media/image4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image" Target="../media/image1.emf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8.v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3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tags" Target="../tags/tag27.xml"/><Relationship Id="rId11" Type="http://schemas.openxmlformats.org/officeDocument/2006/relationships/image" Target="../media/image1.emf"/><Relationship Id="rId5" Type="http://schemas.openxmlformats.org/officeDocument/2006/relationships/tags" Target="../tags/tag26.xml"/><Relationship Id="rId10" Type="http://schemas.openxmlformats.org/officeDocument/2006/relationships/oleObject" Target="../embeddings/oleObject4.bin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5.png"/><Relationship Id="rId2" Type="http://schemas.openxmlformats.org/officeDocument/2006/relationships/tags" Target="../tags/tag32.xml"/><Relationship Id="rId1" Type="http://schemas.openxmlformats.org/officeDocument/2006/relationships/vmlDrawing" Target="../drawings/vmlDrawing6.vml"/><Relationship Id="rId6" Type="http://schemas.openxmlformats.org/officeDocument/2006/relationships/tags" Target="../tags/tag36.xml"/><Relationship Id="rId11" Type="http://schemas.openxmlformats.org/officeDocument/2006/relationships/image" Target="../media/image4.jpeg"/><Relationship Id="rId5" Type="http://schemas.openxmlformats.org/officeDocument/2006/relationships/tags" Target="../tags/tag35.xml"/><Relationship Id="rId10" Type="http://schemas.openxmlformats.org/officeDocument/2006/relationships/image" Target="../media/image1.emf"/><Relationship Id="rId4" Type="http://schemas.openxmlformats.org/officeDocument/2006/relationships/tags" Target="../tags/tag34.xml"/><Relationship Id="rId9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5.png"/><Relationship Id="rId2" Type="http://schemas.openxmlformats.org/officeDocument/2006/relationships/tags" Target="../tags/tag38.xml"/><Relationship Id="rId1" Type="http://schemas.openxmlformats.org/officeDocument/2006/relationships/vmlDrawing" Target="../drawings/vmlDrawing7.vml"/><Relationship Id="rId6" Type="http://schemas.openxmlformats.org/officeDocument/2006/relationships/tags" Target="../tags/tag42.xml"/><Relationship Id="rId11" Type="http://schemas.openxmlformats.org/officeDocument/2006/relationships/image" Target="../media/image4.jpeg"/><Relationship Id="rId5" Type="http://schemas.openxmlformats.org/officeDocument/2006/relationships/tags" Target="../tags/tag41.xml"/><Relationship Id="rId10" Type="http://schemas.openxmlformats.org/officeDocument/2006/relationships/image" Target="../media/image1.emf"/><Relationship Id="rId4" Type="http://schemas.openxmlformats.org/officeDocument/2006/relationships/tags" Target="../tags/tag40.xml"/><Relationship Id="rId9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>
          <a:xfrm>
            <a:off x="1" y="-9524"/>
            <a:ext cx="12192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>
            <p:custDataLst>
              <p:tags r:id="rId4"/>
            </p:custDataLst>
          </p:nvPr>
        </p:nvSpPr>
        <p:spPr>
          <a:xfrm>
            <a:off x="2451100" y="3383283"/>
            <a:ext cx="9740901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3084112" y="1690689"/>
            <a:ext cx="777748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084112" y="3467103"/>
            <a:ext cx="780288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3084112" y="4248150"/>
            <a:ext cx="429260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8"/>
            </p:custDataLst>
          </p:nvPr>
        </p:nvSpPr>
        <p:spPr>
          <a:xfrm>
            <a:off x="1" y="0"/>
            <a:ext cx="2652075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 userDrawn="1">
            <p:custDataLst>
              <p:tags r:id="rId9"/>
            </p:custDataLst>
          </p:nvPr>
        </p:nvGrpSpPr>
        <p:grpSpPr>
          <a:xfrm>
            <a:off x="-1409699" y="-484331"/>
            <a:ext cx="4061773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1" y="4619627"/>
            <a:ext cx="12192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 rotWithShape="1">
          <a:blip r:embed="rId1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2070" r="20026" b="11812"/>
          <a:stretch/>
        </p:blipFill>
        <p:spPr bwMode="auto">
          <a:xfrm>
            <a:off x="7330999" y="5557688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57" y="5666307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2" y="4617723"/>
            <a:ext cx="12192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2555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722100" y="6492876"/>
            <a:ext cx="46989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338038" y="982471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2550991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2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359B-FD33-405B-A770-6E1E86447E26}" type="datetimeFigureOut">
              <a:rPr lang="es-MX" smtClean="0"/>
              <a:t>15/07/2016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F5F4-5E0E-4584-9CFE-B994A24CE2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59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,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636906" y="3"/>
            <a:ext cx="11555095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92201" y="433515"/>
            <a:ext cx="10317699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469900" y="-398782"/>
            <a:ext cx="1310768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3"/>
          <p:cNvSpPr/>
          <p:nvPr userDrawn="1">
            <p:custDataLst>
              <p:tags r:id="rId6"/>
            </p:custDataLst>
          </p:nvPr>
        </p:nvSpPr>
        <p:spPr>
          <a:xfrm rot="10800000" flipH="1" flipV="1">
            <a:off x="-1" y="6724298"/>
            <a:ext cx="9385300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ndara"/>
              <a:sym typeface="Candara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924929" y="6197601"/>
            <a:ext cx="2484971" cy="667386"/>
            <a:chOff x="6855280" y="6288821"/>
            <a:chExt cx="1703774" cy="576165"/>
          </a:xfrm>
        </p:grpSpPr>
        <p:pic>
          <p:nvPicPr>
            <p:cNvPr id="16" name="E719C35A-4CD6-4178-B0D0-8DA208F1799A" descr="E719C35A-4CD6-4178-B0D0-8DA208F1799A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 rotWithShape="1">
            <a:blip r:embed="rId1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855280" y="6288821"/>
              <a:ext cx="618324" cy="576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7" descr="http://www.mininterior.gov.co/sites/default/files/galeria-imagenes/2014-logo_web_eslogan.png"/>
            <p:cNvPicPr>
              <a:picLocks noChangeAspect="1" noChangeArrowheads="1"/>
            </p:cNvPicPr>
            <p:nvPr userDrawn="1">
              <p:custDataLst>
                <p:tags r:id="rId8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909" y="6363329"/>
              <a:ext cx="973145" cy="465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810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8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28088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166535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 rotWithShape="1">
          <a:blip r:embed="rId1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2070" r="20026" b="11812"/>
          <a:stretch/>
        </p:blipFill>
        <p:spPr bwMode="auto">
          <a:xfrm>
            <a:off x="7144731" y="5811900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191" y="5920519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 userDrawn="1">
            <p:custDataLst>
              <p:tags r:id="rId7"/>
            </p:custDataLst>
          </p:nvPr>
        </p:nvGrpSpPr>
        <p:grpSpPr>
          <a:xfrm>
            <a:off x="521357" y="4632336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07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s-CO" dirty="0">
                <a:solidFill>
                  <a:prstClr val="black">
                    <a:tint val="75000"/>
                  </a:prstClr>
                </a:solidFill>
              </a:rPr>
              <a:t>15/01/2015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80485" y="548680"/>
            <a:ext cx="11254321" cy="730844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lang="es-ES" sz="3600" kern="1200" spc="-100" noProof="0" dirty="0">
                <a:solidFill>
                  <a:schemeClr val="accent1"/>
                </a:solidFill>
                <a:latin typeface="+mj-lt"/>
                <a:ea typeface="ＭＳ Ｐゴシック" charset="0"/>
                <a:cs typeface="Rockwell"/>
              </a:defRPr>
            </a:lvl1pPr>
          </a:lstStyle>
          <a:p>
            <a:pPr lvl="0"/>
            <a:r>
              <a:rPr lang="es-ES" noProof="0" dirty="0"/>
              <a:t>Haga clic para modificar el estilo de título del patrón</a:t>
            </a:r>
            <a:endParaRPr lang="es-CO" noProof="0" dirty="0"/>
          </a:p>
        </p:txBody>
      </p:sp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488952" y="1408117"/>
            <a:ext cx="11245849" cy="4824000"/>
          </a:xfr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lang="es-ES" sz="2400" kern="12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lang="es-ES" sz="2000" kern="12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2pPr>
            <a:lvl3pPr marL="542925" indent="177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lang="es-ES" sz="1800" kern="12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3pPr>
            <a:lvl4pPr marL="542925" indent="177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lang="es-ES" sz="1800" kern="1200" noProof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4pPr>
            <a:lvl5pPr marL="542925" indent="177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lang="es-ES" sz="1800" kern="1200" noProof="0" dirty="0">
                <a:solidFill>
                  <a:schemeClr val="tx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s-ES" noProof="0" dirty="0"/>
              <a:t>Haga clic para modificar el estilo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309922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280881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166535" y="3683000"/>
            <a:ext cx="7941733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 rotWithShape="1">
          <a:blip r:embed="rId1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2070" r="20026" b="11812"/>
          <a:stretch/>
        </p:blipFill>
        <p:spPr bwMode="auto">
          <a:xfrm>
            <a:off x="7144731" y="5811900"/>
            <a:ext cx="1496860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191" y="5920519"/>
            <a:ext cx="23116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 userDrawn="1">
            <p:custDataLst>
              <p:tags r:id="rId7"/>
            </p:custDataLst>
          </p:nvPr>
        </p:nvGrpSpPr>
        <p:grpSpPr>
          <a:xfrm>
            <a:off x="521357" y="4632336"/>
            <a:ext cx="1824551" cy="2225667"/>
            <a:chOff x="-1250950" y="-268289"/>
            <a:chExt cx="3263900" cy="5308600"/>
          </a:xfrm>
          <a:solidFill>
            <a:schemeClr val="accent5">
              <a:lumMod val="60000"/>
              <a:lumOff val="40000"/>
              <a:alpha val="50000"/>
            </a:schemeClr>
          </a:solidFill>
        </p:grpSpPr>
        <p:sp>
          <p:nvSpPr>
            <p:cNvPr id="1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062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48574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B1487E5-11B4-4A0F-A2C3-C3E657006C4F}" type="datetimeFigureOut">
              <a:rPr lang="es-CO" smtClean="0"/>
              <a:pPr/>
              <a:t>15/07/2016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222A-8CBE-4B6B-A9F1-FA5A73C66453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>
          <a:xfrm>
            <a:off x="3407701" y="0"/>
            <a:ext cx="8448939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s-ES"/>
              <a:t>Haga clic para modificar el estilo de título del patrón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67351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s-MX">
                <a:solidFill>
                  <a:prstClr val="black">
                    <a:tint val="75000"/>
                  </a:prstClr>
                </a:solidFill>
              </a:rPr>
              <a:t>15/01/2015</a:t>
            </a:r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7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4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381661" y="1250344"/>
            <a:ext cx="11439277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1565468" y="6451344"/>
            <a:ext cx="576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8924929" y="6197601"/>
            <a:ext cx="2484971" cy="667386"/>
            <a:chOff x="6855280" y="6288821"/>
            <a:chExt cx="1703774" cy="576165"/>
          </a:xfrm>
        </p:grpSpPr>
        <p:pic>
          <p:nvPicPr>
            <p:cNvPr id="1031" name="E719C35A-4CD6-4178-B0D0-8DA208F1799A" descr="E719C35A-4CD6-4178-B0D0-8DA208F1799A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 rotWithShape="1">
            <a:blip r:embed="rId2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10" t="12070" r="20026" b="11812"/>
            <a:stretch/>
          </p:blipFill>
          <p:spPr bwMode="auto">
            <a:xfrm>
              <a:off x="6855280" y="6288821"/>
              <a:ext cx="618324" cy="576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http://www.mininterior.gov.co/sites/default/files/galeria-imagenes/2014-logo_web_eslogan.png"/>
            <p:cNvPicPr>
              <a:picLocks noChangeAspect="1" noChangeArrowheads="1"/>
            </p:cNvPicPr>
            <p:nvPr userDrawn="1">
              <p:custDataLst>
                <p:tags r:id="rId21"/>
              </p:custDataLst>
            </p:nvPr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909" y="6363329"/>
              <a:ext cx="973145" cy="465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381664" y="262343"/>
            <a:ext cx="1146048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9" name="Rectangle 18"/>
          <p:cNvSpPr/>
          <p:nvPr userDrawn="1">
            <p:custDataLst>
              <p:tags r:id="rId18"/>
            </p:custDataLst>
          </p:nvPr>
        </p:nvSpPr>
        <p:spPr>
          <a:xfrm rot="10800000" flipH="1" flipV="1">
            <a:off x="380338" y="1059062"/>
            <a:ext cx="11452889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 userDrawn="1">
            <p:custDataLst>
              <p:tags r:id="rId19"/>
            </p:custDataLst>
          </p:nvPr>
        </p:nvSpPr>
        <p:spPr>
          <a:xfrm rot="10800000" flipH="1" flipV="1">
            <a:off x="0" y="6716678"/>
            <a:ext cx="8769352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9003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3" r:id="rId6"/>
    <p:sldLayoutId id="2147483714" r:id="rId7"/>
    <p:sldLayoutId id="2147483715" r:id="rId8"/>
    <p:sldLayoutId id="2147483719" r:id="rId9"/>
    <p:sldLayoutId id="2147483720" r:id="rId10"/>
    <p:sldLayoutId id="214748373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charset="0"/>
        <a:buChar char="•"/>
        <a:defRPr sz="16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342900" indent="-168275" algn="just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charset="0"/>
        <a:buChar char="–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517525" indent="-174625" algn="just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685800" indent="-168275" algn="just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charset="0"/>
        <a:buChar char="–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860425" indent="-174625" algn="just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charset="0"/>
        <a:buChar char="»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.emf"/><Relationship Id="rId2" Type="http://schemas.openxmlformats.org/officeDocument/2006/relationships/tags" Target="../tags/tag4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Object 12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91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28" name="Object 12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91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2832372" y="1713266"/>
            <a:ext cx="9133849" cy="1470025"/>
          </a:xfrm>
        </p:spPr>
        <p:txBody>
          <a:bodyPr/>
          <a:lstStyle/>
          <a:p>
            <a:pPr algn="ctr"/>
            <a:r>
              <a:rPr lang="es-CO" sz="6000" dirty="0">
                <a:solidFill>
                  <a:schemeClr val="accent5"/>
                </a:solidFill>
              </a:rPr>
              <a:t>Agencia Nacional de Infraestructura</a:t>
            </a:r>
          </a:p>
        </p:txBody>
      </p:sp>
      <p:sp>
        <p:nvSpPr>
          <p:cNvPr id="132" name="Text Placeholder 131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474816" y="4098024"/>
            <a:ext cx="5198632" cy="361950"/>
          </a:xfrm>
        </p:spPr>
        <p:txBody>
          <a:bodyPr/>
          <a:lstStyle/>
          <a:p>
            <a:r>
              <a:rPr lang="es-ES" sz="3200" b="1" dirty="0">
                <a:solidFill>
                  <a:schemeClr val="tx2"/>
                </a:solidFill>
                <a:latin typeface="Candara" panose="020E0502030303020204" pitchFamily="34" charset="0"/>
              </a:rPr>
              <a:t>Julio 2016</a:t>
            </a:r>
            <a:endParaRPr lang="en-US" sz="32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05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25" y="116112"/>
            <a:ext cx="12185904" cy="6858000"/>
          </a:xfrm>
          <a:prstGeom prst="rect">
            <a:avLst/>
          </a:prstGeom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597306"/>
              </p:ext>
            </p:extLst>
          </p:nvPr>
        </p:nvGraphicFramePr>
        <p:xfrm>
          <a:off x="6844488" y="67790"/>
          <a:ext cx="4966512" cy="652987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21512">
                  <a:extLst>
                    <a:ext uri="{9D8B030D-6E8A-4147-A177-3AD203B41FA5}">
                      <a16:colId xmlns:a16="http://schemas.microsoft.com/office/drawing/2014/main" val="1495527264"/>
                    </a:ext>
                  </a:extLst>
                </a:gridCol>
                <a:gridCol w="4445000">
                  <a:extLst>
                    <a:ext uri="{9D8B030D-6E8A-4147-A177-3AD203B41FA5}">
                      <a16:colId xmlns:a16="http://schemas.microsoft.com/office/drawing/2014/main" val="2908539594"/>
                    </a:ext>
                  </a:extLst>
                </a:gridCol>
              </a:tblGrid>
              <a:tr h="213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150" b="1" u="none" strike="noStrike" dirty="0">
                          <a:effectLst/>
                          <a:latin typeface="+mj-lt"/>
                        </a:rPr>
                        <a:t>OLA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150" b="1" u="none" strike="noStrike" dirty="0">
                          <a:effectLst/>
                          <a:latin typeface="+mj-lt"/>
                        </a:rPr>
                        <a:t>PROYECTO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4944110"/>
                  </a:ext>
                </a:extLst>
              </a:tr>
              <a:tr h="152125">
                <a:tc row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OLA</a:t>
                      </a:r>
                    </a:p>
                    <a:p>
                      <a:pPr algn="ctr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 1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Autopista Conexión Pacifico 2: Bolombolo – La Pintada - La Primavera</a:t>
                      </a:r>
                      <a:endParaRPr lang="es-MX" sz="1150" b="0" i="1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2717175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Girardot - Honda - Puerto Salgar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2146737"/>
                  </a:ext>
                </a:extLst>
              </a:tr>
              <a:tr h="101286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Autopista Conexión Pacifico 1: Ancón Sur - Camilo Cé - Bolombolo</a:t>
                      </a:r>
                      <a:endParaRPr lang="es-MX" sz="1150" b="0" i="1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6907659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Cartagena Barranquilla 4G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1868119"/>
                  </a:ext>
                </a:extLst>
              </a:tr>
              <a:tr h="414906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Autopista Conexión Pacifico 3: La Pintada – La Felisa - Irra - Tres Puertas (Conexión Autopistas del Café) y la Felisa - Asia - La Virginia – Variante Tesalia 1</a:t>
                      </a:r>
                      <a:endParaRPr lang="es-MX" sz="1150" b="0" i="1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9333986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Perimetral Oriente de Cundinamarca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348387"/>
                  </a:ext>
                </a:extLst>
              </a:tr>
              <a:tr h="182605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Autopistas Conexión Norte: Remedios -Zaragoza - Caucasia 1</a:t>
                      </a:r>
                      <a:endParaRPr lang="es-MX" sz="1150" b="0" i="1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1554583"/>
                  </a:ext>
                </a:extLst>
              </a:tr>
              <a:tr h="65489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Magdalena II: Remedios</a:t>
                      </a:r>
                      <a:r>
                        <a:rPr lang="es-MX" sz="1150" u="none" strike="noStrike" baseline="0" dirty="0">
                          <a:effectLst/>
                          <a:latin typeface="+mj-lt"/>
                        </a:rPr>
                        <a:t> – ruta del sol</a:t>
                      </a:r>
                      <a:endParaRPr lang="es-MX" sz="1150" b="0" i="1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1045796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Loboguerrero - Mulaló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1261875"/>
                  </a:ext>
                </a:extLst>
              </a:tr>
              <a:tr h="144888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Rio de Oro - Aguaclara - Gamarra 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6728599"/>
                  </a:ext>
                </a:extLst>
              </a:tr>
              <a:tr h="104830">
                <a:tc rowSpan="9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OLA</a:t>
                      </a:r>
                    </a:p>
                    <a:p>
                      <a:pPr algn="ctr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 2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Puerta de Hierro - Carreto - Palmar de Varela; Carreto - Cruz del Viso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5553558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Transversal del Sisga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3158078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Villavicencio -Yopal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638939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Santana - Mocoa - Neiva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5373396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Santander de Quilichao - Popayán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896728"/>
                  </a:ext>
                </a:extLst>
              </a:tr>
              <a:tr h="276604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Autopistas al Mar 1: Túnel de Occidente - San Jerónimo – Santafé de Antioquia - Bolombolo </a:t>
                      </a:r>
                      <a:endParaRPr lang="es-MX" sz="1150" b="0" i="1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5902564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Bucaramanga - Barranca - Yondó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8965609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Pasto - Rumichaca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3438265"/>
                  </a:ext>
                </a:extLst>
              </a:tr>
              <a:tr h="283189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Autopistas al Mar 2: Cañas  gordas - Uramita - Dabeiba  Variante Fuemia) - Mutatá - El Tigre</a:t>
                      </a:r>
                      <a:endParaRPr lang="es-MX" sz="1150" b="0" i="1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6710548"/>
                  </a:ext>
                </a:extLst>
              </a:tr>
              <a:tr h="138301">
                <a:tc rowSpan="1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IP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IP - Girardot - Ibagué - Cajamarca 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0002367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it-IT" sz="1150" u="none" strike="noStrike" dirty="0">
                          <a:effectLst/>
                          <a:latin typeface="+mj-lt"/>
                        </a:rPr>
                        <a:t>IP- Malla Vial del Meta</a:t>
                      </a:r>
                      <a:endParaRPr lang="it-IT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6055845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IP - Chirajara - Villavicencio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8668848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IP - Cesar - Guajira 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0147674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IP - Cambao - Manizales 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2871360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IP - Neiva Espinal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4428046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IP - Antioquia - Bolívar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199541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IP - Vía al NUS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3997585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IP - Vía al Puerto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6735373"/>
                  </a:ext>
                </a:extLst>
              </a:tr>
              <a:tr h="138301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* IP - Accesos Norte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9041585"/>
                  </a:ext>
                </a:extLst>
              </a:tr>
              <a:tr h="144888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* IP - Tercer Carril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7512171"/>
                  </a:ext>
                </a:extLst>
              </a:tr>
              <a:tr h="13830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OLA 3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Bucaramanga – Pamplona 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3907084"/>
                  </a:ext>
                </a:extLst>
              </a:tr>
              <a:tr h="144888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s-MX" sz="1150" u="none" strike="noStrike" dirty="0">
                          <a:effectLst/>
                          <a:latin typeface="+mj-lt"/>
                        </a:rPr>
                        <a:t>* Pamplona – Cúcuta</a:t>
                      </a:r>
                      <a:endParaRPr lang="es-MX" sz="1150" b="1" i="0" u="none" strike="noStrike" dirty="0">
                        <a:solidFill>
                          <a:srgbClr val="41A228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1875115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7150195" y="6609346"/>
            <a:ext cx="178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Pendientes por adjudicar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57663"/>
              </p:ext>
            </p:extLst>
          </p:nvPr>
        </p:nvGraphicFramePr>
        <p:xfrm>
          <a:off x="2755900" y="5052790"/>
          <a:ext cx="3912783" cy="1600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6540">
                  <a:extLst>
                    <a:ext uri="{9D8B030D-6E8A-4147-A177-3AD203B41FA5}">
                      <a16:colId xmlns:a16="http://schemas.microsoft.com/office/drawing/2014/main" val="1385750742"/>
                    </a:ext>
                  </a:extLst>
                </a:gridCol>
                <a:gridCol w="1071327">
                  <a:extLst>
                    <a:ext uri="{9D8B030D-6E8A-4147-A177-3AD203B41FA5}">
                      <a16:colId xmlns:a16="http://schemas.microsoft.com/office/drawing/2014/main" val="3539863151"/>
                    </a:ext>
                  </a:extLst>
                </a:gridCol>
                <a:gridCol w="1314916">
                  <a:extLst>
                    <a:ext uri="{9D8B030D-6E8A-4147-A177-3AD203B41FA5}">
                      <a16:colId xmlns:a16="http://schemas.microsoft.com/office/drawing/2014/main" val="2337200748"/>
                    </a:ext>
                  </a:extLst>
                </a:gridCol>
              </a:tblGrid>
              <a:tr h="2000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000" b="1" u="none" strike="noStrike" dirty="0">
                          <a:effectLst/>
                          <a:latin typeface="+mj-lt"/>
                        </a:rPr>
                        <a:t>PROYECTOS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000" b="1" u="none" strike="noStrike" dirty="0">
                          <a:effectLst/>
                          <a:latin typeface="+mj-lt"/>
                        </a:rPr>
                        <a:t>CAPEX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9451103"/>
                  </a:ext>
                </a:extLst>
              </a:tr>
              <a:tr h="200025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ADJUDICADOS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OLA 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 $14.504.288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73946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OLA 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 $13.136.154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407517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OLA 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 $888.890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85785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IPS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 $9.883.253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032508"/>
                  </a:ext>
                </a:extLst>
              </a:tr>
              <a:tr h="20002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PENDIENTES DE ADJUDICACIÓN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OLA 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 $1.362.279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534755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IPS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 $2.320.447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4261955"/>
                  </a:ext>
                </a:extLst>
              </a:tr>
              <a:tr h="2000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ctr"/>
                      <a:r>
                        <a:rPr lang="es-MX" sz="1000" u="none" strike="noStrike" dirty="0">
                          <a:effectLst/>
                          <a:latin typeface="+mj-lt"/>
                        </a:rPr>
                        <a:t> $42.095.310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2808095"/>
                  </a:ext>
                </a:extLst>
              </a:tr>
            </a:tbl>
          </a:graphicData>
        </a:graphic>
      </p:graphicFrame>
      <p:sp>
        <p:nvSpPr>
          <p:cNvPr id="18" name="Título 2"/>
          <p:cNvSpPr txBox="1">
            <a:spLocks/>
          </p:cNvSpPr>
          <p:nvPr/>
        </p:nvSpPr>
        <p:spPr>
          <a:xfrm>
            <a:off x="1" y="7158"/>
            <a:ext cx="4905828" cy="409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4G APROBADOS </a:t>
            </a:r>
            <a:r>
              <a:rPr lang="es-E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(julio 2016)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9" name="Imagen 18" descr="06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91" y="779884"/>
            <a:ext cx="1660534" cy="15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40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PA_02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pic>
        <p:nvPicPr>
          <p:cNvPr id="5" name="Imagen 4" descr="021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46" y="5835500"/>
            <a:ext cx="1133856" cy="880872"/>
          </a:xfrm>
          <a:prstGeom prst="rect">
            <a:avLst/>
          </a:prstGeom>
        </p:spPr>
      </p:pic>
      <p:pic>
        <p:nvPicPr>
          <p:cNvPr id="6" name="Imagen 5" descr="020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22" y="5370139"/>
            <a:ext cx="771144" cy="1176528"/>
          </a:xfrm>
          <a:prstGeom prst="rect">
            <a:avLst/>
          </a:prstGeom>
        </p:spPr>
      </p:pic>
      <p:pic>
        <p:nvPicPr>
          <p:cNvPr id="7" name="Imagen 6" descr="019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37" y="6127942"/>
            <a:ext cx="1143000" cy="633984"/>
          </a:xfrm>
          <a:prstGeom prst="rect">
            <a:avLst/>
          </a:prstGeom>
        </p:spPr>
      </p:pic>
      <p:pic>
        <p:nvPicPr>
          <p:cNvPr id="8" name="Imagen 7" descr="018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62" y="5175009"/>
            <a:ext cx="1143000" cy="871728"/>
          </a:xfrm>
          <a:prstGeom prst="rect">
            <a:avLst/>
          </a:prstGeom>
        </p:spPr>
      </p:pic>
      <p:pic>
        <p:nvPicPr>
          <p:cNvPr id="9" name="Imagen 8" descr="017-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23" y="4629356"/>
            <a:ext cx="813816" cy="661416"/>
          </a:xfrm>
          <a:prstGeom prst="rect">
            <a:avLst/>
          </a:prstGeom>
        </p:spPr>
      </p:pic>
      <p:pic>
        <p:nvPicPr>
          <p:cNvPr id="10" name="Imagen 9" descr="016-0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32" y="4231542"/>
            <a:ext cx="1033272" cy="762000"/>
          </a:xfrm>
          <a:prstGeom prst="rect">
            <a:avLst/>
          </a:prstGeom>
        </p:spPr>
      </p:pic>
      <p:pic>
        <p:nvPicPr>
          <p:cNvPr id="11" name="Imagen 10" descr="015-0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69" y="3349874"/>
            <a:ext cx="981456" cy="1008888"/>
          </a:xfrm>
          <a:prstGeom prst="rect">
            <a:avLst/>
          </a:prstGeom>
        </p:spPr>
      </p:pic>
      <p:pic>
        <p:nvPicPr>
          <p:cNvPr id="12" name="Imagen 11" descr="014-0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72" y="3118230"/>
            <a:ext cx="1286256" cy="347472"/>
          </a:xfrm>
          <a:prstGeom prst="rect">
            <a:avLst/>
          </a:prstGeom>
        </p:spPr>
      </p:pic>
      <p:pic>
        <p:nvPicPr>
          <p:cNvPr id="13" name="Imagen 12" descr="013-0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5" y="954406"/>
            <a:ext cx="1191768" cy="795528"/>
          </a:xfrm>
          <a:prstGeom prst="rect">
            <a:avLst/>
          </a:prstGeom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48903"/>
              </p:ext>
            </p:extLst>
          </p:nvPr>
        </p:nvGraphicFramePr>
        <p:xfrm>
          <a:off x="8407400" y="4500881"/>
          <a:ext cx="33528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rgbClr val="161616"/>
                          </a:solidFill>
                        </a:rPr>
                        <a:t>IP Girardot</a:t>
                      </a:r>
                      <a:r>
                        <a:rPr lang="es-ES" sz="1100" baseline="0" dirty="0">
                          <a:solidFill>
                            <a:srgbClr val="161616"/>
                          </a:solidFill>
                        </a:rPr>
                        <a:t> – Ibagué – </a:t>
                      </a:r>
                      <a:r>
                        <a:rPr lang="es-ES" sz="1100" dirty="0">
                          <a:solidFill>
                            <a:srgbClr val="161616"/>
                          </a:solidFill>
                        </a:rPr>
                        <a:t>Cajamarca</a:t>
                      </a:r>
                    </a:p>
                  </a:txBody>
                  <a:tcPr anchor="ctr">
                    <a:solidFill>
                      <a:srgbClr val="AFCB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/>
          </p:nvPr>
        </p:nvGraphicFramePr>
        <p:xfrm>
          <a:off x="8402320" y="4194386"/>
          <a:ext cx="336296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</a:rPr>
                        <a:t>Autopistas Conexión Norte – Remedios - Caucasia</a:t>
                      </a:r>
                    </a:p>
                  </a:txBody>
                  <a:tcPr anchor="ctr">
                    <a:solidFill>
                      <a:srgbClr val="41A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/>
          </p:nvPr>
        </p:nvGraphicFramePr>
        <p:xfrm>
          <a:off x="8402320" y="3889586"/>
          <a:ext cx="336296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rgbClr val="FFFFFF"/>
                          </a:solidFill>
                        </a:rPr>
                        <a:t>Corredor Magdalena 2</a:t>
                      </a:r>
                    </a:p>
                  </a:txBody>
                  <a:tcPr anchor="ctr">
                    <a:solidFill>
                      <a:srgbClr val="A200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/>
          </p:nvPr>
        </p:nvGraphicFramePr>
        <p:xfrm>
          <a:off x="8402320" y="3594946"/>
          <a:ext cx="336296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rgbClr val="FFFFFF"/>
                          </a:solidFill>
                        </a:rPr>
                        <a:t>Corredor Pacífico 2</a:t>
                      </a:r>
                    </a:p>
                  </a:txBody>
                  <a:tcPr anchor="ctr">
                    <a:solidFill>
                      <a:srgbClr val="4013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/>
          </p:nvPr>
        </p:nvGraphicFramePr>
        <p:xfrm>
          <a:off x="8402320" y="3279986"/>
          <a:ext cx="336296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Corredor Pacífico 3</a:t>
                      </a:r>
                    </a:p>
                  </a:txBody>
                  <a:tcPr anchor="ctr">
                    <a:solidFill>
                      <a:srgbClr val="EEA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/>
          </p:nvPr>
        </p:nvGraphicFramePr>
        <p:xfrm>
          <a:off x="8402320" y="2802466"/>
          <a:ext cx="336296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rgbClr val="FFFFFF"/>
                          </a:solidFill>
                        </a:rPr>
                        <a:t>Girardot – Honda – Puerto Salgar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rgbClr val="FFFFFF"/>
                          </a:solidFill>
                        </a:rPr>
                        <a:t>Corredor Pacífico 2</a:t>
                      </a:r>
                    </a:p>
                  </a:txBody>
                  <a:tcPr anchor="ctr">
                    <a:solidFill>
                      <a:srgbClr val="175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/>
          </p:nvPr>
        </p:nvGraphicFramePr>
        <p:xfrm>
          <a:off x="8402320" y="2487506"/>
          <a:ext cx="336296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694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Perimetral de Oriente de Cundinamarca</a:t>
                      </a:r>
                    </a:p>
                  </a:txBody>
                  <a:tcPr anchor="ctr">
                    <a:solidFill>
                      <a:srgbClr val="76C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/>
          </p:nvPr>
        </p:nvGraphicFramePr>
        <p:xfrm>
          <a:off x="8402320" y="2172546"/>
          <a:ext cx="336296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694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rgbClr val="FFFFFF"/>
                          </a:solidFill>
                        </a:rPr>
                        <a:t>Cartagena – Barranquilla 4G</a:t>
                      </a:r>
                    </a:p>
                  </a:txBody>
                  <a:tcPr anchor="ctr">
                    <a:solidFill>
                      <a:srgbClr val="C52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a 24"/>
          <p:cNvGraphicFramePr>
            <a:graphicFrameLocks noGrp="1"/>
          </p:cNvGraphicFramePr>
          <p:nvPr>
            <p:extLst/>
          </p:nvPr>
        </p:nvGraphicFramePr>
        <p:xfrm>
          <a:off x="8402320" y="1847426"/>
          <a:ext cx="336296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5694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rgbClr val="FFFFFF"/>
                          </a:solidFill>
                        </a:rPr>
                        <a:t>Río de Oro – </a:t>
                      </a:r>
                      <a:r>
                        <a:rPr lang="es-ES" sz="1100" dirty="0" err="1">
                          <a:solidFill>
                            <a:srgbClr val="FFFFFF"/>
                          </a:solidFill>
                        </a:rPr>
                        <a:t>Aguaclara</a:t>
                      </a:r>
                      <a:r>
                        <a:rPr lang="es-ES" sz="1100" dirty="0">
                          <a:solidFill>
                            <a:srgbClr val="FFFFFF"/>
                          </a:solidFill>
                        </a:rPr>
                        <a:t> - Gamarra</a:t>
                      </a:r>
                    </a:p>
                  </a:txBody>
                  <a:tcPr anchor="ctr">
                    <a:solidFill>
                      <a:srgbClr val="673A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ítulo 2"/>
          <p:cNvSpPr txBox="1">
            <a:spLocks/>
          </p:cNvSpPr>
          <p:nvPr/>
        </p:nvSpPr>
        <p:spPr>
          <a:xfrm>
            <a:off x="0" y="-56265"/>
            <a:ext cx="11460481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40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 Programa 4G</a:t>
            </a:r>
            <a:r>
              <a:rPr lang="es-ES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(Proyectos 4G en Construcción)</a:t>
            </a:r>
            <a:endParaRPr lang="es-CO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/>
          </p:nvPr>
        </p:nvGraphicFramePr>
        <p:xfrm>
          <a:off x="2075714" y="1506801"/>
          <a:ext cx="8072380" cy="377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2903002" y="3228198"/>
            <a:ext cx="1273211" cy="333869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2,8 Billones</a:t>
            </a:r>
          </a:p>
        </p:txBody>
      </p:sp>
      <p:sp>
        <p:nvSpPr>
          <p:cNvPr id="12" name="CuadroTexto 3"/>
          <p:cNvSpPr txBox="1"/>
          <p:nvPr/>
        </p:nvSpPr>
        <p:spPr>
          <a:xfrm>
            <a:off x="5459104" y="2736085"/>
            <a:ext cx="1413699" cy="385970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4,8 Billones</a:t>
            </a:r>
          </a:p>
        </p:txBody>
      </p:sp>
      <p:sp>
        <p:nvSpPr>
          <p:cNvPr id="13" name="CuadroTexto 4"/>
          <p:cNvSpPr txBox="1"/>
          <p:nvPr/>
        </p:nvSpPr>
        <p:spPr>
          <a:xfrm>
            <a:off x="8065827" y="1509070"/>
            <a:ext cx="1392072" cy="401617"/>
          </a:xfrm>
          <a:prstGeom prst="rect">
            <a:avLst/>
          </a:prstGeom>
          <a:solidFill>
            <a:sysClr val="window" lastClr="FFFFFF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Billones</a:t>
            </a:r>
          </a:p>
        </p:txBody>
      </p:sp>
      <p:sp>
        <p:nvSpPr>
          <p:cNvPr id="14" name="Título 2"/>
          <p:cNvSpPr txBox="1">
            <a:spLocks/>
          </p:cNvSpPr>
          <p:nvPr/>
        </p:nvSpPr>
        <p:spPr>
          <a:xfrm>
            <a:off x="381664" y="262343"/>
            <a:ext cx="11460481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80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del Programa</a:t>
            </a:r>
            <a:endParaRPr lang="es-CO" sz="2000" dirty="0">
              <a:solidFill>
                <a:srgbClr val="E36C09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73206" y="1296537"/>
            <a:ext cx="40124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s-MX" sz="2800" dirty="0"/>
              <a:t>Efectos macroeconómicos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12916" y="1970307"/>
            <a:ext cx="546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i="1" dirty="0"/>
              <a:t>Aceleración de la Inversión Privada en Infraestructura</a:t>
            </a:r>
            <a:endParaRPr lang="es-MX" i="1" dirty="0"/>
          </a:p>
        </p:txBody>
      </p:sp>
      <p:graphicFrame>
        <p:nvGraphicFramePr>
          <p:cNvPr id="18" name="4 Tabla"/>
          <p:cNvGraphicFramePr>
            <a:graphicFrameLocks noGrp="1"/>
          </p:cNvGraphicFramePr>
          <p:nvPr>
            <p:extLst/>
          </p:nvPr>
        </p:nvGraphicFramePr>
        <p:xfrm>
          <a:off x="3671156" y="5300406"/>
          <a:ext cx="4610099" cy="1333500"/>
        </p:xfrm>
        <a:graphic>
          <a:graphicData uri="http://schemas.openxmlformats.org/drawingml/2006/table">
            <a:tbl>
              <a:tblPr/>
              <a:tblGrid>
                <a:gridCol w="40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Concesiones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Ferrocarriles</a:t>
                      </a:r>
                    </a:p>
                  </a:txBody>
                  <a:tcPr marL="1714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91.895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179.000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300.000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Aeropuertos</a:t>
                      </a:r>
                    </a:p>
                  </a:txBody>
                  <a:tcPr marL="1714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482.740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214.000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500.000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Puertos</a:t>
                      </a:r>
                    </a:p>
                  </a:txBody>
                  <a:tcPr marL="1714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747.956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906.000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700.000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Carreteras</a:t>
                      </a:r>
                    </a:p>
                  </a:txBody>
                  <a:tcPr marL="1714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1.984.468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3.500.000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8.500.000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7145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3.307.059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4.799.000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10.000.000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26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1"/>
          <p:cNvSpPr/>
          <p:nvPr/>
        </p:nvSpPr>
        <p:spPr>
          <a:xfrm>
            <a:off x="407368" y="1948275"/>
            <a:ext cx="6397829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914377" lvl="1" indent="-457189">
              <a:buClr>
                <a:srgbClr val="FFC000"/>
              </a:buClr>
            </a:pPr>
            <a:endParaRPr lang="en-US" sz="1200" dirty="0">
              <a:solidFill>
                <a:srgbClr val="366092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06730" y="3897656"/>
            <a:ext cx="87491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500594" y="3897656"/>
            <a:ext cx="721245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ítulo 2"/>
          <p:cNvSpPr txBox="1">
            <a:spLocks/>
          </p:cNvSpPr>
          <p:nvPr/>
        </p:nvSpPr>
        <p:spPr>
          <a:xfrm>
            <a:off x="381664" y="275991"/>
            <a:ext cx="11460481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80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del Programa:</a:t>
            </a:r>
            <a:endParaRPr lang="es-CO" sz="2000" dirty="0">
              <a:solidFill>
                <a:srgbClr val="E36C09"/>
              </a:solidFill>
            </a:endParaRPr>
          </a:p>
        </p:txBody>
      </p:sp>
      <p:sp>
        <p:nvSpPr>
          <p:cNvPr id="6" name="Triángulo isósceles 5"/>
          <p:cNvSpPr/>
          <p:nvPr/>
        </p:nvSpPr>
        <p:spPr>
          <a:xfrm rot="5400000">
            <a:off x="621884" y="2326511"/>
            <a:ext cx="521357" cy="244296"/>
          </a:xfrm>
          <a:prstGeom prst="triangle">
            <a:avLst/>
          </a:prstGeom>
          <a:solidFill>
            <a:schemeClr val="tx2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/>
          <p:cNvSpPr/>
          <p:nvPr/>
        </p:nvSpPr>
        <p:spPr>
          <a:xfrm>
            <a:off x="1100602" y="2045379"/>
            <a:ext cx="10464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Efecto multiplicador de </a:t>
            </a:r>
            <a:r>
              <a:rPr lang="es-MX" sz="3600" b="1" dirty="0">
                <a:solidFill>
                  <a:schemeClr val="accent6"/>
                </a:solidFill>
                <a:latin typeface="Candara" panose="020E0502030303020204" pitchFamily="34" charset="0"/>
              </a:rPr>
              <a:t>1,5 % aprox </a:t>
            </a:r>
            <a:r>
              <a:rPr lang="es-MX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en el PIB durante los años de construcción. 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1100603" y="3492030"/>
            <a:ext cx="102673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Crecimiento potencial del PIB de </a:t>
            </a:r>
            <a:r>
              <a:rPr lang="es-MX" sz="3600" b="1" dirty="0">
                <a:solidFill>
                  <a:schemeClr val="accent6"/>
                </a:solidFill>
                <a:latin typeface="Candara" panose="020E0502030303020204" pitchFamily="34" charset="0"/>
              </a:rPr>
              <a:t>4,6% a 5,3% </a:t>
            </a:r>
            <a:r>
              <a:rPr lang="es-MX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en el largo plazo.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100603" y="4778137"/>
            <a:ext cx="10401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Reducción en la tasa de desempleo en el largo plazo en </a:t>
            </a:r>
            <a:r>
              <a:rPr lang="es-MX" sz="3600" b="1" dirty="0">
                <a:solidFill>
                  <a:schemeClr val="accent6"/>
                </a:solidFill>
                <a:latin typeface="Candara" panose="020E0502030303020204" pitchFamily="34" charset="0"/>
              </a:rPr>
              <a:t>1%.</a:t>
            </a:r>
            <a:endParaRPr lang="es-MX" sz="3200" b="1" dirty="0">
              <a:solidFill>
                <a:schemeClr val="accent6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Triángulo isósceles 26"/>
          <p:cNvSpPr/>
          <p:nvPr/>
        </p:nvSpPr>
        <p:spPr>
          <a:xfrm rot="5400000">
            <a:off x="621884" y="3630561"/>
            <a:ext cx="521357" cy="244296"/>
          </a:xfrm>
          <a:prstGeom prst="triangle">
            <a:avLst/>
          </a:prstGeom>
          <a:solidFill>
            <a:schemeClr val="tx2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Triángulo isósceles 28"/>
          <p:cNvSpPr/>
          <p:nvPr/>
        </p:nvSpPr>
        <p:spPr>
          <a:xfrm rot="5400000">
            <a:off x="621883" y="4925241"/>
            <a:ext cx="521357" cy="244296"/>
          </a:xfrm>
          <a:prstGeom prst="triangle">
            <a:avLst/>
          </a:prstGeom>
          <a:solidFill>
            <a:schemeClr val="tx2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573206" y="1310185"/>
            <a:ext cx="40124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s-MX" sz="2800" dirty="0"/>
              <a:t>Efectos macroeconómicos</a:t>
            </a:r>
          </a:p>
        </p:txBody>
      </p:sp>
      <p:sp>
        <p:nvSpPr>
          <p:cNvPr id="14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1565468" y="6451344"/>
            <a:ext cx="576797" cy="365125"/>
          </a:xfrm>
        </p:spPr>
        <p:txBody>
          <a:bodyPr/>
          <a:lstStyle/>
          <a:p>
            <a:pPr>
              <a:defRPr/>
            </a:pPr>
            <a:r>
              <a:rPr lang="es-CO" dirty="0">
                <a:solidFill>
                  <a:srgbClr val="244061">
                    <a:tint val="75000"/>
                  </a:srgb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992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ángulo 63"/>
          <p:cNvSpPr/>
          <p:nvPr/>
        </p:nvSpPr>
        <p:spPr>
          <a:xfrm>
            <a:off x="6869081" y="368300"/>
            <a:ext cx="5322919" cy="101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6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565468" y="6631737"/>
            <a:ext cx="576797" cy="365125"/>
          </a:xfrm>
        </p:spPr>
        <p:txBody>
          <a:bodyPr/>
          <a:lstStyle/>
          <a:p>
            <a:fld id="{319F1D00-0F7D-401C-A034-981AFB6B8ED9}" type="slidenum">
              <a:rPr lang="es-CO" b="1" smtClean="0">
                <a:solidFill>
                  <a:srgbClr val="386295"/>
                </a:solidFill>
              </a:rPr>
              <a:pPr/>
              <a:t>14</a:t>
            </a:fld>
            <a:endParaRPr lang="es-CO" b="1" dirty="0">
              <a:solidFill>
                <a:srgbClr val="386295"/>
              </a:solidFill>
            </a:endParaRPr>
          </a:p>
        </p:txBody>
      </p:sp>
      <p:sp>
        <p:nvSpPr>
          <p:cNvPr id="68" name="Marcador de número de diapositiva 1"/>
          <p:cNvSpPr txBox="1">
            <a:spLocks/>
          </p:cNvSpPr>
          <p:nvPr/>
        </p:nvSpPr>
        <p:spPr>
          <a:xfrm>
            <a:off x="11565468" y="6629016"/>
            <a:ext cx="5767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  <a:sym typeface="Candar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6869081" y="436199"/>
            <a:ext cx="1336417" cy="873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0" y="1296808"/>
            <a:ext cx="7953480" cy="769441"/>
            <a:chOff x="784747" y="1462928"/>
            <a:chExt cx="7953480" cy="846387"/>
          </a:xfrm>
        </p:grpSpPr>
        <p:sp>
          <p:nvSpPr>
            <p:cNvPr id="12" name="CuadroTexto 11"/>
            <p:cNvSpPr txBox="1"/>
            <p:nvPr/>
          </p:nvSpPr>
          <p:spPr>
            <a:xfrm>
              <a:off x="1263877" y="1520223"/>
              <a:ext cx="7474350" cy="778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u="sng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otros sectores 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784747" y="1462928"/>
              <a:ext cx="1189833" cy="846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 sz="44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20" name="Rectángulo 1"/>
          <p:cNvSpPr/>
          <p:nvPr/>
        </p:nvSpPr>
        <p:spPr>
          <a:xfrm>
            <a:off x="407369" y="2261040"/>
            <a:ext cx="6397829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914377" lvl="1" indent="-457189">
              <a:buClr>
                <a:srgbClr val="FFC000"/>
              </a:buClr>
            </a:pPr>
            <a:endParaRPr lang="en-US" sz="1200" dirty="0">
              <a:solidFill>
                <a:srgbClr val="366092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406731" y="4210421"/>
            <a:ext cx="87491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500595" y="4210421"/>
            <a:ext cx="721245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61039" y="2640005"/>
            <a:ext cx="10728212" cy="830997"/>
            <a:chOff x="867750" y="2328897"/>
            <a:chExt cx="10728212" cy="830997"/>
          </a:xfrm>
        </p:grpSpPr>
        <p:sp>
          <p:nvSpPr>
            <p:cNvPr id="24" name="Triángulo isósceles 23"/>
            <p:cNvSpPr/>
            <p:nvPr/>
          </p:nvSpPr>
          <p:spPr>
            <a:xfrm rot="5400000">
              <a:off x="787458" y="2557526"/>
              <a:ext cx="404881" cy="244297"/>
            </a:xfrm>
            <a:prstGeom prst="triangle">
              <a:avLst/>
            </a:prstGeom>
            <a:solidFill>
              <a:schemeClr val="tx2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131097" y="2328897"/>
              <a:ext cx="1046486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ndara" panose="020E0502030303020204" pitchFamily="34" charset="0"/>
                </a:rPr>
                <a:t>5 millones de toneladas de cemento (1 mil ton por año)</a:t>
              </a:r>
            </a:p>
            <a:p>
              <a:r>
                <a:rPr lang="es-CO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ndara" panose="020E0502030303020204" pitchFamily="34" charset="0"/>
                </a:rPr>
                <a:t>Actualmente se demandan 12 </a:t>
              </a:r>
              <a:r>
                <a:rPr lang="es-CO" sz="2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ndara" panose="020E0502030303020204" pitchFamily="34" charset="0"/>
                </a:rPr>
                <a:t>mill</a:t>
              </a:r>
              <a:r>
                <a:rPr lang="es-CO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ndara" panose="020E0502030303020204" pitchFamily="34" charset="0"/>
                </a:rPr>
                <a:t> ton/año</a:t>
              </a:r>
              <a:endParaRPr lang="es-MX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980089" y="3562579"/>
            <a:ext cx="10752938" cy="830997"/>
            <a:chOff x="867750" y="2292203"/>
            <a:chExt cx="10752938" cy="830997"/>
          </a:xfrm>
        </p:grpSpPr>
        <p:sp>
          <p:nvSpPr>
            <p:cNvPr id="31" name="Triángulo isósceles 30"/>
            <p:cNvSpPr/>
            <p:nvPr/>
          </p:nvSpPr>
          <p:spPr>
            <a:xfrm rot="5400000">
              <a:off x="787458" y="2557526"/>
              <a:ext cx="404881" cy="244297"/>
            </a:xfrm>
            <a:prstGeom prst="triangle">
              <a:avLst/>
            </a:prstGeom>
            <a:solidFill>
              <a:schemeClr val="tx2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1155823" y="2292203"/>
              <a:ext cx="1046486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ndara" panose="020E0502030303020204" pitchFamily="34" charset="0"/>
                </a:rPr>
                <a:t>940 mil toneladas de acero (180 mil ton por año)</a:t>
              </a:r>
            </a:p>
            <a:p>
              <a:r>
                <a:rPr lang="es-CO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ndara" panose="020E0502030303020204" pitchFamily="34" charset="0"/>
                </a:rPr>
                <a:t>Actualmente se demanda 1,3 millones de ton/año</a:t>
              </a:r>
              <a:endParaRPr lang="es-MX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980089" y="4470233"/>
            <a:ext cx="10752938" cy="830997"/>
            <a:chOff x="867750" y="2329786"/>
            <a:chExt cx="10752938" cy="830997"/>
          </a:xfrm>
        </p:grpSpPr>
        <p:sp>
          <p:nvSpPr>
            <p:cNvPr id="34" name="Triángulo isósceles 33"/>
            <p:cNvSpPr/>
            <p:nvPr/>
          </p:nvSpPr>
          <p:spPr>
            <a:xfrm rot="5400000">
              <a:off x="787458" y="2557526"/>
              <a:ext cx="404881" cy="244297"/>
            </a:xfrm>
            <a:prstGeom prst="triangle">
              <a:avLst/>
            </a:prstGeom>
            <a:solidFill>
              <a:schemeClr val="tx2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1155823" y="2329786"/>
              <a:ext cx="1046486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ndara" panose="020E0502030303020204" pitchFamily="34" charset="0"/>
                </a:rPr>
                <a:t>1,4 millones de toneladas de asfalto (280 mil ton/año)</a:t>
              </a:r>
            </a:p>
            <a:p>
              <a:r>
                <a:rPr lang="es-CO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ndara" panose="020E0502030303020204" pitchFamily="34" charset="0"/>
                </a:rPr>
                <a:t>Actualmente se demanda es de 636 mil ton/año</a:t>
              </a:r>
              <a:endParaRPr lang="es-MX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980089" y="5409545"/>
            <a:ext cx="10752938" cy="464814"/>
            <a:chOff x="867750" y="2477234"/>
            <a:chExt cx="10752938" cy="464814"/>
          </a:xfrm>
        </p:grpSpPr>
        <p:sp>
          <p:nvSpPr>
            <p:cNvPr id="37" name="Triángulo isósceles 36"/>
            <p:cNvSpPr/>
            <p:nvPr/>
          </p:nvSpPr>
          <p:spPr>
            <a:xfrm rot="5400000">
              <a:off x="787458" y="2557526"/>
              <a:ext cx="404881" cy="244297"/>
            </a:xfrm>
            <a:prstGeom prst="triangle">
              <a:avLst/>
            </a:prstGeom>
            <a:solidFill>
              <a:schemeClr val="tx2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1155823" y="2480383"/>
              <a:ext cx="104648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ndara" panose="020E0502030303020204" pitchFamily="34" charset="0"/>
                </a:rPr>
                <a:t>Entre 1,6 y 1,8 mil toneladas de explosivos para la construcción de túneles </a:t>
              </a:r>
            </a:p>
          </p:txBody>
        </p:sp>
      </p:grpSp>
      <p:sp>
        <p:nvSpPr>
          <p:cNvPr id="39" name="Rectángulo 38"/>
          <p:cNvSpPr/>
          <p:nvPr/>
        </p:nvSpPr>
        <p:spPr>
          <a:xfrm>
            <a:off x="512916" y="1970307"/>
            <a:ext cx="9482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i="1" dirty="0">
                <a:solidFill>
                  <a:schemeClr val="tx2"/>
                </a:solidFill>
              </a:rPr>
              <a:t>La 4G demandará durante los 5 años de construcción: </a:t>
            </a:r>
            <a:endParaRPr lang="es-MX" sz="3200" i="1" dirty="0">
              <a:solidFill>
                <a:schemeClr val="tx2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6477000"/>
            <a:ext cx="70866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s-CO" sz="1200" dirty="0">
                <a:solidFill>
                  <a:schemeClr val="accent3"/>
                </a:solidFill>
              </a:rPr>
              <a:t>* Cifras estimadas de acuerdo con las mesas de trabajo con la ANDI</a:t>
            </a:r>
          </a:p>
        </p:txBody>
      </p:sp>
      <p:sp>
        <p:nvSpPr>
          <p:cNvPr id="28" name="Título 2"/>
          <p:cNvSpPr txBox="1">
            <a:spLocks/>
          </p:cNvSpPr>
          <p:nvPr/>
        </p:nvSpPr>
        <p:spPr>
          <a:xfrm>
            <a:off x="381664" y="349428"/>
            <a:ext cx="11460481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40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del Programa:</a:t>
            </a:r>
            <a:endParaRPr lang="es-CO" sz="1800" dirty="0">
              <a:solidFill>
                <a:srgbClr val="E36C09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746640" y="610768"/>
            <a:ext cx="40124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s-MX" sz="2400" dirty="0"/>
              <a:t>Efectos microeconómicos</a:t>
            </a:r>
          </a:p>
        </p:txBody>
      </p:sp>
    </p:spTree>
    <p:extLst>
      <p:ext uri="{BB962C8B-B14F-4D97-AF65-F5344CB8AC3E}">
        <p14:creationId xmlns:p14="http://schemas.microsoft.com/office/powerpoint/2010/main" val="14905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/>
          <p:nvPr/>
        </p:nvGrpSpPr>
        <p:grpSpPr>
          <a:xfrm>
            <a:off x="6096" y="0"/>
            <a:ext cx="12185904" cy="6858000"/>
            <a:chOff x="6096" y="0"/>
            <a:chExt cx="12185904" cy="6858000"/>
          </a:xfrm>
        </p:grpSpPr>
        <p:pic>
          <p:nvPicPr>
            <p:cNvPr id="31" name="Imagen 30" descr="MAPA-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" y="0"/>
              <a:ext cx="12185904" cy="6858000"/>
            </a:xfrm>
            <a:prstGeom prst="rect">
              <a:avLst/>
            </a:prstGeom>
          </p:spPr>
        </p:pic>
        <p:pic>
          <p:nvPicPr>
            <p:cNvPr id="32" name="Imagen 31" descr="04-0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624" y="843866"/>
              <a:ext cx="2085958" cy="1809506"/>
            </a:xfrm>
            <a:prstGeom prst="rect">
              <a:avLst/>
            </a:prstGeom>
          </p:spPr>
        </p:pic>
        <p:pic>
          <p:nvPicPr>
            <p:cNvPr id="33" name="Imagen 32" descr="02-01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023" y="5519049"/>
              <a:ext cx="728829" cy="706838"/>
            </a:xfrm>
            <a:prstGeom prst="rect">
              <a:avLst/>
            </a:prstGeom>
          </p:spPr>
        </p:pic>
        <p:pic>
          <p:nvPicPr>
            <p:cNvPr id="34" name="Imagen 33" descr="01-0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705" y="6079828"/>
              <a:ext cx="659716" cy="559188"/>
            </a:xfrm>
            <a:prstGeom prst="rect">
              <a:avLst/>
            </a:prstGeom>
          </p:spPr>
        </p:pic>
        <p:sp>
          <p:nvSpPr>
            <p:cNvPr id="35" name="CuadroTexto 34"/>
            <p:cNvSpPr txBox="1"/>
            <p:nvPr/>
          </p:nvSpPr>
          <p:spPr>
            <a:xfrm>
              <a:off x="45354" y="6657945"/>
              <a:ext cx="2255019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400" dirty="0">
                  <a:solidFill>
                    <a:srgbClr val="161616"/>
                  </a:solidFill>
                </a:rPr>
                <a:t>ELABORADO POR: OFICINA DE COMUNICACIONES AGENCIA NACIONAL DE INFRAESTRUCTURA - ANI</a:t>
              </a:r>
            </a:p>
          </p:txBody>
        </p:sp>
        <p:pic>
          <p:nvPicPr>
            <p:cNvPr id="36" name="Imagen 35" descr="07-01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555" y="1534512"/>
              <a:ext cx="1164336" cy="627888"/>
            </a:xfrm>
            <a:prstGeom prst="rect">
              <a:avLst/>
            </a:prstGeom>
          </p:spPr>
        </p:pic>
        <p:pic>
          <p:nvPicPr>
            <p:cNvPr id="37" name="Imagen 36" descr="08-0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511" y="1469611"/>
              <a:ext cx="655320" cy="213360"/>
            </a:xfrm>
            <a:prstGeom prst="rect">
              <a:avLst/>
            </a:prstGeom>
          </p:spPr>
        </p:pic>
        <p:pic>
          <p:nvPicPr>
            <p:cNvPr id="38" name="Imagen 37" descr="011-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128" y="2554051"/>
              <a:ext cx="2020824" cy="3069336"/>
            </a:xfrm>
            <a:prstGeom prst="rect">
              <a:avLst/>
            </a:prstGeom>
          </p:spPr>
        </p:pic>
        <p:pic>
          <p:nvPicPr>
            <p:cNvPr id="39" name="Imagen 38" descr="012-01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519" y="1955030"/>
              <a:ext cx="1462513" cy="926154"/>
            </a:xfrm>
            <a:prstGeom prst="rect">
              <a:avLst/>
            </a:prstGeom>
          </p:spPr>
        </p:pic>
      </p:grp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944554"/>
              </p:ext>
            </p:extLst>
          </p:nvPr>
        </p:nvGraphicFramePr>
        <p:xfrm>
          <a:off x="6565163" y="703183"/>
          <a:ext cx="5427515" cy="13411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383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lt1"/>
                          </a:solidFill>
                          <a:latin typeface="+mn-lt"/>
                        </a:rPr>
                        <a:t>Estado</a:t>
                      </a:r>
                      <a:r>
                        <a:rPr lang="es-ES" sz="1400" b="1" baseline="0" dirty="0">
                          <a:solidFill>
                            <a:schemeClr val="lt1"/>
                          </a:solidFill>
                          <a:latin typeface="+mn-lt"/>
                        </a:rPr>
                        <a:t> Actual</a:t>
                      </a:r>
                      <a:endParaRPr lang="es-ES" sz="1400" b="1" dirty="0">
                        <a:solidFill>
                          <a:srgbClr val="16161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Bogotá - La Ye de Ciénaga</a:t>
                      </a:r>
                      <a:endParaRPr lang="es-ES" sz="1400" b="0" dirty="0">
                        <a:solidFill>
                          <a:srgbClr val="161616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62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accent6"/>
                          </a:solidFill>
                        </a:rPr>
                        <a:t>Longitud total O-D</a:t>
                      </a:r>
                      <a:endParaRPr lang="es-ES" sz="14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accent6"/>
                          </a:solidFill>
                        </a:rPr>
                        <a:t>903 km</a:t>
                      </a:r>
                      <a:endParaRPr lang="es-ES" sz="1400" b="0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62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accent6"/>
                          </a:solidFill>
                        </a:rPr>
                        <a:t>Porcentaje de avance total del corredor</a:t>
                      </a:r>
                      <a:r>
                        <a:rPr lang="es-ES" sz="1400" baseline="0" dirty="0">
                          <a:solidFill>
                            <a:schemeClr val="accent6"/>
                          </a:solidFill>
                        </a:rPr>
                        <a:t> vial:</a:t>
                      </a:r>
                      <a:endParaRPr lang="es-ES" sz="14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accent6"/>
                          </a:solidFill>
                        </a:rPr>
                        <a:t>42%</a:t>
                      </a:r>
                      <a:endParaRPr lang="es-ES" sz="1400" b="0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6565162" y="3147192"/>
            <a:ext cx="542751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/>
              <a:t>REDUCCIÓN DE COSTOS DE OPERACIÓN VEHICULAR</a:t>
            </a:r>
          </a:p>
          <a:p>
            <a:pPr algn="ctr"/>
            <a:r>
              <a:rPr lang="es-ES" sz="1600" b="1" dirty="0"/>
              <a:t>Velocidades de Diseño de 60 a 100 Km/h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580414" y="2072905"/>
            <a:ext cx="542751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/>
              <a:t>REDUCCIÓN DE TIEMPOS</a:t>
            </a:r>
          </a:p>
          <a:p>
            <a:pPr algn="ctr"/>
            <a:r>
              <a:rPr lang="es-ES" sz="1600" b="1" dirty="0"/>
              <a:t>25 y 40 %</a:t>
            </a:r>
          </a:p>
          <a:p>
            <a:pPr algn="ctr"/>
            <a:r>
              <a:rPr lang="es-ES" sz="1600" b="1" dirty="0"/>
              <a:t>Camiones: 20 - 24 horas             14 horas</a:t>
            </a:r>
          </a:p>
          <a:p>
            <a:pPr algn="ctr"/>
            <a:r>
              <a:rPr lang="es-ES" sz="1600" b="1" dirty="0"/>
              <a:t>Automóviles 14 horas                  11 horas</a:t>
            </a:r>
            <a:endParaRPr lang="es-ES" b="1" dirty="0"/>
          </a:p>
        </p:txBody>
      </p:sp>
      <p:sp>
        <p:nvSpPr>
          <p:cNvPr id="24" name="Flecha derecha 23"/>
          <p:cNvSpPr/>
          <p:nvPr/>
        </p:nvSpPr>
        <p:spPr>
          <a:xfrm>
            <a:off x="9870360" y="2702730"/>
            <a:ext cx="274918" cy="153142"/>
          </a:xfrm>
          <a:prstGeom prst="rightArrow">
            <a:avLst/>
          </a:prstGeom>
          <a:solidFill>
            <a:srgbClr val="41A228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Título 2"/>
          <p:cNvSpPr txBox="1">
            <a:spLocks/>
          </p:cNvSpPr>
          <p:nvPr/>
        </p:nvSpPr>
        <p:spPr>
          <a:xfrm>
            <a:off x="1" y="7158"/>
            <a:ext cx="5050970" cy="4090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programa de Concesiones</a:t>
            </a:r>
            <a:endParaRPr lang="es-CO" dirty="0">
              <a:solidFill>
                <a:schemeClr val="accent1"/>
              </a:solidFill>
            </a:endParaRPr>
          </a:p>
        </p:txBody>
      </p:sp>
      <p:graphicFrame>
        <p:nvGraphicFramePr>
          <p:cNvPr id="40" name="Tab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40044"/>
              </p:ext>
            </p:extLst>
          </p:nvPr>
        </p:nvGraphicFramePr>
        <p:xfrm>
          <a:off x="6647835" y="4459650"/>
          <a:ext cx="5344843" cy="335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44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929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BENEFICIOS</a:t>
                      </a:r>
                      <a:endParaRPr lang="es-ES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19010"/>
              </p:ext>
            </p:extLst>
          </p:nvPr>
        </p:nvGraphicFramePr>
        <p:xfrm>
          <a:off x="6643914" y="4781149"/>
          <a:ext cx="5364015" cy="152019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38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5241"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2011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2016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>
                          <a:effectLst/>
                          <a:latin typeface="+mj-lt"/>
                        </a:rPr>
                        <a:t>2021</a:t>
                      </a:r>
                      <a:endParaRPr lang="es-MX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3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Tiempo (horas)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30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25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15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COV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$4.543.733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kern="1200" dirty="0">
                          <a:effectLst/>
                          <a:latin typeface="+mj-lt"/>
                        </a:rPr>
                        <a:t>$4.296.754</a:t>
                      </a:r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 $     3.738.164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3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PEAJES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 $     367.400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 $         398.000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 $        519.000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3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Costo Total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 $  4.911.133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 $      4.694.154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 $     4.257.164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3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%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-4,42%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-9,31%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" name="CuadroTexto 41"/>
          <p:cNvSpPr txBox="1"/>
          <p:nvPr/>
        </p:nvSpPr>
        <p:spPr>
          <a:xfrm>
            <a:off x="6656614" y="6338191"/>
            <a:ext cx="588613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A6A6A6"/>
              </a:buClr>
              <a:buSzPct val="120000"/>
            </a:pPr>
            <a:r>
              <a:rPr lang="es-MX" sz="1100" dirty="0">
                <a:solidFill>
                  <a:srgbClr val="244061"/>
                </a:solidFill>
                <a:latin typeface="+mj-lt"/>
                <a:cs typeface="Arial" charset="0"/>
              </a:rPr>
              <a:t>Nota: Costos calculados para vehículo de 6 ejes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6565161" y="337806"/>
            <a:ext cx="54275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41A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CORREDOR BOGOTÁ – SANTA MARTA</a:t>
            </a:r>
          </a:p>
        </p:txBody>
      </p:sp>
      <p:sp>
        <p:nvSpPr>
          <p:cNvPr id="44" name="Flecha derecha 43"/>
          <p:cNvSpPr/>
          <p:nvPr/>
        </p:nvSpPr>
        <p:spPr>
          <a:xfrm>
            <a:off x="9883060" y="2931330"/>
            <a:ext cx="274918" cy="153142"/>
          </a:xfrm>
          <a:prstGeom prst="rightArrow">
            <a:avLst/>
          </a:prstGeom>
          <a:solidFill>
            <a:srgbClr val="41A228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44"/>
          <p:cNvSpPr/>
          <p:nvPr/>
        </p:nvSpPr>
        <p:spPr>
          <a:xfrm>
            <a:off x="6643914" y="4053466"/>
            <a:ext cx="54275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41A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CORREDOR BOGOTÁ – CARTAGENA (+ 4G)</a:t>
            </a:r>
          </a:p>
        </p:txBody>
      </p:sp>
    </p:spTree>
    <p:extLst>
      <p:ext uri="{BB962C8B-B14F-4D97-AF65-F5344CB8AC3E}">
        <p14:creationId xmlns:p14="http://schemas.microsoft.com/office/powerpoint/2010/main" val="8080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645808" y="1649104"/>
            <a:ext cx="10895247" cy="1545906"/>
            <a:chOff x="764840" y="996727"/>
            <a:chExt cx="10895247" cy="1545906"/>
          </a:xfrm>
        </p:grpSpPr>
        <p:cxnSp>
          <p:nvCxnSpPr>
            <p:cNvPr id="4" name="Conector recto 3"/>
            <p:cNvCxnSpPr/>
            <p:nvPr/>
          </p:nvCxnSpPr>
          <p:spPr>
            <a:xfrm>
              <a:off x="846859" y="2161502"/>
              <a:ext cx="10659341" cy="2177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Elipse 4"/>
            <p:cNvSpPr/>
            <p:nvPr/>
          </p:nvSpPr>
          <p:spPr>
            <a:xfrm>
              <a:off x="846859" y="2096188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Elipse 5"/>
            <p:cNvSpPr/>
            <p:nvPr/>
          </p:nvSpPr>
          <p:spPr>
            <a:xfrm>
              <a:off x="11434329" y="2107074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CuadroTexto 6"/>
            <p:cNvSpPr txBox="1"/>
            <p:nvPr/>
          </p:nvSpPr>
          <p:spPr>
            <a:xfrm rot="16200000">
              <a:off x="461528" y="1452441"/>
              <a:ext cx="914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Bogotá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 rot="16200000">
              <a:off x="10972797" y="1376240"/>
              <a:ext cx="10668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Cartagena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182588" y="2234856"/>
              <a:ext cx="6400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/>
                <a:t>1055 km de calzada sencilla</a:t>
              </a:r>
            </a:p>
          </p:txBody>
        </p:sp>
        <p:sp>
          <p:nvSpPr>
            <p:cNvPr id="18" name="Elipse 17"/>
            <p:cNvSpPr/>
            <p:nvPr/>
          </p:nvSpPr>
          <p:spPr>
            <a:xfrm>
              <a:off x="1413666" y="2096188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/>
            <p:cNvSpPr txBox="1"/>
            <p:nvPr/>
          </p:nvSpPr>
          <p:spPr>
            <a:xfrm rot="16200000">
              <a:off x="1028335" y="1452441"/>
              <a:ext cx="914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Villeta</a:t>
              </a:r>
            </a:p>
          </p:txBody>
        </p:sp>
        <p:sp>
          <p:nvSpPr>
            <p:cNvPr id="20" name="Elipse 19"/>
            <p:cNvSpPr/>
            <p:nvPr/>
          </p:nvSpPr>
          <p:spPr>
            <a:xfrm>
              <a:off x="1836732" y="2096187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CuadroTexto 20"/>
            <p:cNvSpPr txBox="1"/>
            <p:nvPr/>
          </p:nvSpPr>
          <p:spPr>
            <a:xfrm rot="16200000">
              <a:off x="1451401" y="1452440"/>
              <a:ext cx="914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Guaduas</a:t>
              </a:r>
            </a:p>
          </p:txBody>
        </p:sp>
        <p:sp>
          <p:nvSpPr>
            <p:cNvPr id="22" name="Elipse 21"/>
            <p:cNvSpPr/>
            <p:nvPr/>
          </p:nvSpPr>
          <p:spPr>
            <a:xfrm>
              <a:off x="2252558" y="2095197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/>
            <p:cNvSpPr txBox="1"/>
            <p:nvPr/>
          </p:nvSpPr>
          <p:spPr>
            <a:xfrm rot="16200000">
              <a:off x="1867227" y="1451450"/>
              <a:ext cx="914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El Korán</a:t>
              </a:r>
            </a:p>
          </p:txBody>
        </p:sp>
        <p:sp>
          <p:nvSpPr>
            <p:cNvPr id="24" name="Elipse 23"/>
            <p:cNvSpPr/>
            <p:nvPr/>
          </p:nvSpPr>
          <p:spPr>
            <a:xfrm>
              <a:off x="5881633" y="2095197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/>
            <p:cNvSpPr txBox="1"/>
            <p:nvPr/>
          </p:nvSpPr>
          <p:spPr>
            <a:xfrm rot="16200000">
              <a:off x="5458697" y="1413845"/>
              <a:ext cx="989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San Roque</a:t>
              </a:r>
            </a:p>
          </p:txBody>
        </p:sp>
        <p:sp>
          <p:nvSpPr>
            <p:cNvPr id="26" name="Elipse 25"/>
            <p:cNvSpPr/>
            <p:nvPr/>
          </p:nvSpPr>
          <p:spPr>
            <a:xfrm>
              <a:off x="7969290" y="2104227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CuadroTexto 26"/>
            <p:cNvSpPr txBox="1"/>
            <p:nvPr/>
          </p:nvSpPr>
          <p:spPr>
            <a:xfrm rot="16200000">
              <a:off x="7583959" y="1460480"/>
              <a:ext cx="914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Bosconia</a:t>
              </a:r>
            </a:p>
          </p:txBody>
        </p:sp>
        <p:sp>
          <p:nvSpPr>
            <p:cNvPr id="28" name="Elipse 27"/>
            <p:cNvSpPr/>
            <p:nvPr/>
          </p:nvSpPr>
          <p:spPr>
            <a:xfrm>
              <a:off x="10328830" y="2095197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CuadroTexto 28"/>
            <p:cNvSpPr txBox="1"/>
            <p:nvPr/>
          </p:nvSpPr>
          <p:spPr>
            <a:xfrm rot="16200000">
              <a:off x="9943499" y="1343729"/>
              <a:ext cx="914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Cruz del Viso</a:t>
              </a:r>
            </a:p>
          </p:txBody>
        </p:sp>
        <p:sp>
          <p:nvSpPr>
            <p:cNvPr id="30" name="Elipse 29"/>
            <p:cNvSpPr/>
            <p:nvPr/>
          </p:nvSpPr>
          <p:spPr>
            <a:xfrm>
              <a:off x="9426465" y="2104227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/>
            <p:cNvSpPr txBox="1"/>
            <p:nvPr/>
          </p:nvSpPr>
          <p:spPr>
            <a:xfrm rot="16200000">
              <a:off x="9041134" y="1352759"/>
              <a:ext cx="9144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Carmen de Bolívar</a:t>
              </a:r>
            </a:p>
          </p:txBody>
        </p:sp>
        <p:cxnSp>
          <p:nvCxnSpPr>
            <p:cNvPr id="51" name="Conector recto 50"/>
            <p:cNvCxnSpPr/>
            <p:nvPr/>
          </p:nvCxnSpPr>
          <p:spPr>
            <a:xfrm>
              <a:off x="918889" y="2201154"/>
              <a:ext cx="194221" cy="49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Pentágono regular 55"/>
            <p:cNvSpPr/>
            <p:nvPr/>
          </p:nvSpPr>
          <p:spPr>
            <a:xfrm>
              <a:off x="1008040" y="2073678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57" name="Pentágono regular 56"/>
            <p:cNvSpPr/>
            <p:nvPr/>
          </p:nvSpPr>
          <p:spPr>
            <a:xfrm>
              <a:off x="1207840" y="20768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59" name="Pentágono regular 58"/>
            <p:cNvSpPr/>
            <p:nvPr/>
          </p:nvSpPr>
          <p:spPr>
            <a:xfrm>
              <a:off x="2016152" y="20768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60" name="Pentágono regular 59"/>
            <p:cNvSpPr/>
            <p:nvPr/>
          </p:nvSpPr>
          <p:spPr>
            <a:xfrm>
              <a:off x="2808240" y="20768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61" name="Pentágono regular 60"/>
            <p:cNvSpPr/>
            <p:nvPr/>
          </p:nvSpPr>
          <p:spPr>
            <a:xfrm>
              <a:off x="3384304" y="20768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62" name="Pentágono regular 61"/>
            <p:cNvSpPr/>
            <p:nvPr/>
          </p:nvSpPr>
          <p:spPr>
            <a:xfrm>
              <a:off x="4032376" y="20768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63" name="Pentágono regular 62"/>
            <p:cNvSpPr/>
            <p:nvPr/>
          </p:nvSpPr>
          <p:spPr>
            <a:xfrm>
              <a:off x="4680448" y="20768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64" name="Pentágono regular 63"/>
            <p:cNvSpPr/>
            <p:nvPr/>
          </p:nvSpPr>
          <p:spPr>
            <a:xfrm>
              <a:off x="5256512" y="20768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65" name="Pentágono regular 64"/>
            <p:cNvSpPr/>
            <p:nvPr/>
          </p:nvSpPr>
          <p:spPr>
            <a:xfrm>
              <a:off x="6888088" y="20768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66" name="Pentágono regular 65"/>
            <p:cNvSpPr/>
            <p:nvPr/>
          </p:nvSpPr>
          <p:spPr>
            <a:xfrm>
              <a:off x="8496872" y="20768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67" name="Pentágono regular 66"/>
            <p:cNvSpPr/>
            <p:nvPr/>
          </p:nvSpPr>
          <p:spPr>
            <a:xfrm>
              <a:off x="8928920" y="20768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68" name="Pentágono regular 67"/>
            <p:cNvSpPr/>
            <p:nvPr/>
          </p:nvSpPr>
          <p:spPr>
            <a:xfrm>
              <a:off x="10632504" y="20768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69" name="Pentágono regular 68"/>
            <p:cNvSpPr/>
            <p:nvPr/>
          </p:nvSpPr>
          <p:spPr>
            <a:xfrm>
              <a:off x="11017152" y="20768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755516" y="3918718"/>
            <a:ext cx="10731211" cy="447436"/>
            <a:chOff x="872259" y="2997563"/>
            <a:chExt cx="10731211" cy="447436"/>
          </a:xfrm>
        </p:grpSpPr>
        <p:cxnSp>
          <p:nvCxnSpPr>
            <p:cNvPr id="10" name="Conector recto 9"/>
            <p:cNvCxnSpPr/>
            <p:nvPr/>
          </p:nvCxnSpPr>
          <p:spPr>
            <a:xfrm>
              <a:off x="872259" y="3063868"/>
              <a:ext cx="10659341" cy="2177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ipse 10"/>
            <p:cNvSpPr/>
            <p:nvPr/>
          </p:nvSpPr>
          <p:spPr>
            <a:xfrm>
              <a:off x="872259" y="2998554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Elipse 11"/>
            <p:cNvSpPr/>
            <p:nvPr/>
          </p:nvSpPr>
          <p:spPr>
            <a:xfrm>
              <a:off x="11459729" y="3009440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3182588" y="3137222"/>
              <a:ext cx="6400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/>
                <a:t>2016</a:t>
              </a:r>
              <a:r>
                <a:rPr lang="es-MX" sz="1400" dirty="0"/>
                <a:t> – 1041 km (518,6 km de doble calzada)</a:t>
              </a:r>
            </a:p>
          </p:txBody>
        </p:sp>
        <p:sp>
          <p:nvSpPr>
            <p:cNvPr id="32" name="Elipse 31"/>
            <p:cNvSpPr/>
            <p:nvPr/>
          </p:nvSpPr>
          <p:spPr>
            <a:xfrm>
              <a:off x="1439066" y="2998554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3" name="Elipse 32"/>
            <p:cNvSpPr/>
            <p:nvPr/>
          </p:nvSpPr>
          <p:spPr>
            <a:xfrm>
              <a:off x="1862132" y="2998553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4" name="Elipse 33"/>
            <p:cNvSpPr/>
            <p:nvPr/>
          </p:nvSpPr>
          <p:spPr>
            <a:xfrm>
              <a:off x="2277958" y="2997563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Elipse 34"/>
            <p:cNvSpPr/>
            <p:nvPr/>
          </p:nvSpPr>
          <p:spPr>
            <a:xfrm>
              <a:off x="5907033" y="2997563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Elipse 35"/>
            <p:cNvSpPr/>
            <p:nvPr/>
          </p:nvSpPr>
          <p:spPr>
            <a:xfrm>
              <a:off x="7994690" y="3006593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7" name="Elipse 36"/>
            <p:cNvSpPr/>
            <p:nvPr/>
          </p:nvSpPr>
          <p:spPr>
            <a:xfrm>
              <a:off x="10354230" y="2997563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Elipse 37"/>
            <p:cNvSpPr/>
            <p:nvPr/>
          </p:nvSpPr>
          <p:spPr>
            <a:xfrm>
              <a:off x="9451865" y="3006593"/>
              <a:ext cx="143741" cy="13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46" name="Conector recto 45"/>
            <p:cNvCxnSpPr/>
            <p:nvPr/>
          </p:nvCxnSpPr>
          <p:spPr>
            <a:xfrm>
              <a:off x="969529" y="3128191"/>
              <a:ext cx="56680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1934002" y="3140066"/>
              <a:ext cx="199547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>
              <a:endCxn id="13" idx="0"/>
            </p:cNvCxnSpPr>
            <p:nvPr/>
          </p:nvCxnSpPr>
          <p:spPr>
            <a:xfrm>
              <a:off x="5973817" y="3137221"/>
              <a:ext cx="409171" cy="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8072499" y="3137220"/>
              <a:ext cx="409171" cy="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/>
            <p:cNvCxnSpPr/>
            <p:nvPr/>
          </p:nvCxnSpPr>
          <p:spPr>
            <a:xfrm>
              <a:off x="10458306" y="3136578"/>
              <a:ext cx="409171" cy="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Pentágono regular 69"/>
            <p:cNvSpPr/>
            <p:nvPr/>
          </p:nvSpPr>
          <p:spPr>
            <a:xfrm>
              <a:off x="1008040" y="3006613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71" name="Pentágono regular 70"/>
            <p:cNvSpPr/>
            <p:nvPr/>
          </p:nvSpPr>
          <p:spPr>
            <a:xfrm>
              <a:off x="1207840" y="3009782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73" name="Pentágono regular 72"/>
            <p:cNvSpPr/>
            <p:nvPr/>
          </p:nvSpPr>
          <p:spPr>
            <a:xfrm>
              <a:off x="2808240" y="3009782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74" name="Pentágono regular 73"/>
            <p:cNvSpPr/>
            <p:nvPr/>
          </p:nvSpPr>
          <p:spPr>
            <a:xfrm>
              <a:off x="3384304" y="3009782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75" name="Pentágono regular 74"/>
            <p:cNvSpPr/>
            <p:nvPr/>
          </p:nvSpPr>
          <p:spPr>
            <a:xfrm>
              <a:off x="4032376" y="3009782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76" name="Pentágono regular 75"/>
            <p:cNvSpPr/>
            <p:nvPr/>
          </p:nvSpPr>
          <p:spPr>
            <a:xfrm>
              <a:off x="4680448" y="3009782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77" name="Pentágono regular 76"/>
            <p:cNvSpPr/>
            <p:nvPr/>
          </p:nvSpPr>
          <p:spPr>
            <a:xfrm>
              <a:off x="5256512" y="3009782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78" name="Pentágono regular 77"/>
            <p:cNvSpPr/>
            <p:nvPr/>
          </p:nvSpPr>
          <p:spPr>
            <a:xfrm>
              <a:off x="6888088" y="3009782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79" name="Pentágono regular 78"/>
            <p:cNvSpPr/>
            <p:nvPr/>
          </p:nvSpPr>
          <p:spPr>
            <a:xfrm>
              <a:off x="8496872" y="3009782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80" name="Pentágono regular 79"/>
            <p:cNvSpPr/>
            <p:nvPr/>
          </p:nvSpPr>
          <p:spPr>
            <a:xfrm>
              <a:off x="8928920" y="3009782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81" name="Pentágono regular 80"/>
            <p:cNvSpPr/>
            <p:nvPr/>
          </p:nvSpPr>
          <p:spPr>
            <a:xfrm>
              <a:off x="10632504" y="3009782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82" name="Pentágono regular 81"/>
            <p:cNvSpPr/>
            <p:nvPr/>
          </p:nvSpPr>
          <p:spPr>
            <a:xfrm>
              <a:off x="11017152" y="3009782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83" name="Pentágono regular 82"/>
            <p:cNvSpPr/>
            <p:nvPr/>
          </p:nvSpPr>
          <p:spPr>
            <a:xfrm>
              <a:off x="2063552" y="3012951"/>
              <a:ext cx="191416" cy="147185"/>
            </a:xfrm>
            <a:prstGeom prst="pentagon">
              <a:avLst/>
            </a:prstGeom>
            <a:solidFill>
              <a:srgbClr val="00B05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</p:grpSp>
      <p:sp>
        <p:nvSpPr>
          <p:cNvPr id="96" name="Título 2"/>
          <p:cNvSpPr txBox="1">
            <a:spLocks/>
          </p:cNvSpPr>
          <p:nvPr/>
        </p:nvSpPr>
        <p:spPr bwMode="auto">
          <a:xfrm>
            <a:off x="362142" y="544218"/>
            <a:ext cx="11377264" cy="46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95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5pPr>
            <a:lvl6pPr marL="371475" algn="ctr" rtl="0" eaLnBrk="1" fontAlgn="base" hangingPunct="1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6pPr>
            <a:lvl7pPr marL="742950" algn="ctr" rtl="0" eaLnBrk="1" fontAlgn="base" hangingPunct="1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7pPr>
            <a:lvl8pPr marL="1114425" algn="ctr" rtl="0" eaLnBrk="1" fontAlgn="base" hangingPunct="1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8pPr>
            <a:lvl9pPr marL="1485900" algn="ctr" rtl="0" eaLnBrk="1" fontAlgn="base" hangingPunct="1">
              <a:spcBef>
                <a:spcPct val="0"/>
              </a:spcBef>
              <a:spcAft>
                <a:spcPct val="0"/>
              </a:spcAft>
              <a:defRPr sz="3575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s-CO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CORREDOR BOGOTÁ – CARTAGENA </a:t>
            </a:r>
            <a:endParaRPr lang="es-CO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64840" y="4512985"/>
            <a:ext cx="10875776" cy="1824423"/>
            <a:chOff x="767408" y="3139218"/>
            <a:chExt cx="10875776" cy="1824423"/>
          </a:xfrm>
        </p:grpSpPr>
        <p:sp>
          <p:nvSpPr>
            <p:cNvPr id="17" name="CuadroTexto 16"/>
            <p:cNvSpPr txBox="1"/>
            <p:nvPr/>
          </p:nvSpPr>
          <p:spPr>
            <a:xfrm>
              <a:off x="3182588" y="4655864"/>
              <a:ext cx="6400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/>
                <a:t>2021</a:t>
              </a:r>
              <a:r>
                <a:rPr lang="es-MX" sz="1400" dirty="0"/>
                <a:t> – 1018 km (666 km de doble calzada) </a:t>
              </a:r>
            </a:p>
          </p:txBody>
        </p:sp>
        <p:sp>
          <p:nvSpPr>
            <p:cNvPr id="147" name="CuadroTexto 146"/>
            <p:cNvSpPr txBox="1"/>
            <p:nvPr/>
          </p:nvSpPr>
          <p:spPr>
            <a:xfrm rot="16200000">
              <a:off x="342923" y="3564695"/>
              <a:ext cx="1156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Bogotá</a:t>
              </a:r>
            </a:p>
          </p:txBody>
        </p:sp>
        <p:sp>
          <p:nvSpPr>
            <p:cNvPr id="148" name="Elipse 147"/>
            <p:cNvSpPr/>
            <p:nvPr/>
          </p:nvSpPr>
          <p:spPr>
            <a:xfrm>
              <a:off x="874827" y="4435219"/>
              <a:ext cx="143741" cy="165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9" name="Elipse 148"/>
            <p:cNvSpPr/>
            <p:nvPr/>
          </p:nvSpPr>
          <p:spPr>
            <a:xfrm>
              <a:off x="11459872" y="4432886"/>
              <a:ext cx="143741" cy="165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0" name="CuadroTexto 149"/>
            <p:cNvSpPr txBox="1"/>
            <p:nvPr/>
          </p:nvSpPr>
          <p:spPr>
            <a:xfrm rot="16200000">
              <a:off x="909730" y="3564695"/>
              <a:ext cx="1156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Villeta</a:t>
              </a:r>
            </a:p>
          </p:txBody>
        </p:sp>
        <p:sp>
          <p:nvSpPr>
            <p:cNvPr id="151" name="CuadroTexto 150"/>
            <p:cNvSpPr txBox="1"/>
            <p:nvPr/>
          </p:nvSpPr>
          <p:spPr>
            <a:xfrm rot="16200000">
              <a:off x="1332796" y="3564694"/>
              <a:ext cx="1156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Guaduas</a:t>
              </a:r>
            </a:p>
          </p:txBody>
        </p:sp>
        <p:sp>
          <p:nvSpPr>
            <p:cNvPr id="152" name="CuadroTexto 151"/>
            <p:cNvSpPr txBox="1"/>
            <p:nvPr/>
          </p:nvSpPr>
          <p:spPr>
            <a:xfrm rot="16200000">
              <a:off x="1748622" y="3563704"/>
              <a:ext cx="1156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El Korán</a:t>
              </a:r>
            </a:p>
          </p:txBody>
        </p:sp>
        <p:sp>
          <p:nvSpPr>
            <p:cNvPr id="159" name="CuadroTexto 158"/>
            <p:cNvSpPr txBox="1"/>
            <p:nvPr/>
          </p:nvSpPr>
          <p:spPr>
            <a:xfrm rot="16200000">
              <a:off x="5966806" y="3725683"/>
              <a:ext cx="1251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Mompox</a:t>
              </a:r>
            </a:p>
          </p:txBody>
        </p:sp>
        <p:sp>
          <p:nvSpPr>
            <p:cNvPr id="160" name="CuadroTexto 159"/>
            <p:cNvSpPr txBox="1"/>
            <p:nvPr/>
          </p:nvSpPr>
          <p:spPr>
            <a:xfrm rot="16200000">
              <a:off x="9824893" y="3455983"/>
              <a:ext cx="11567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Cruz del Viso</a:t>
              </a:r>
            </a:p>
          </p:txBody>
        </p:sp>
        <p:sp>
          <p:nvSpPr>
            <p:cNvPr id="161" name="CuadroTexto 160"/>
            <p:cNvSpPr txBox="1"/>
            <p:nvPr/>
          </p:nvSpPr>
          <p:spPr>
            <a:xfrm rot="16200000">
              <a:off x="8922528" y="3572734"/>
              <a:ext cx="11567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Carreto</a:t>
              </a:r>
            </a:p>
          </p:txBody>
        </p:sp>
        <p:sp>
          <p:nvSpPr>
            <p:cNvPr id="162" name="Elipse 161"/>
            <p:cNvSpPr/>
            <p:nvPr/>
          </p:nvSpPr>
          <p:spPr>
            <a:xfrm>
              <a:off x="1441634" y="4435219"/>
              <a:ext cx="143741" cy="165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3" name="Elipse 162"/>
            <p:cNvSpPr/>
            <p:nvPr/>
          </p:nvSpPr>
          <p:spPr>
            <a:xfrm>
              <a:off x="1864700" y="4435218"/>
              <a:ext cx="143741" cy="165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4" name="Elipse 163"/>
            <p:cNvSpPr/>
            <p:nvPr/>
          </p:nvSpPr>
          <p:spPr>
            <a:xfrm>
              <a:off x="2280526" y="4434228"/>
              <a:ext cx="143741" cy="165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5" name="Elipse 164"/>
            <p:cNvSpPr/>
            <p:nvPr/>
          </p:nvSpPr>
          <p:spPr>
            <a:xfrm>
              <a:off x="10364913" y="4432885"/>
              <a:ext cx="143741" cy="165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6" name="Elipse 165"/>
            <p:cNvSpPr/>
            <p:nvPr/>
          </p:nvSpPr>
          <p:spPr>
            <a:xfrm>
              <a:off x="9466805" y="4434227"/>
              <a:ext cx="143741" cy="165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67" name="Conector recto 166"/>
            <p:cNvCxnSpPr>
              <a:stCxn id="148" idx="6"/>
              <a:endCxn id="162" idx="2"/>
            </p:cNvCxnSpPr>
            <p:nvPr/>
          </p:nvCxnSpPr>
          <p:spPr>
            <a:xfrm>
              <a:off x="1018568" y="4517844"/>
              <a:ext cx="423066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cto 167"/>
            <p:cNvCxnSpPr>
              <a:endCxn id="163" idx="2"/>
            </p:cNvCxnSpPr>
            <p:nvPr/>
          </p:nvCxnSpPr>
          <p:spPr>
            <a:xfrm flipV="1">
              <a:off x="1585375" y="4517843"/>
              <a:ext cx="279325" cy="2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cto 168"/>
            <p:cNvCxnSpPr>
              <a:endCxn id="164" idx="2"/>
            </p:cNvCxnSpPr>
            <p:nvPr/>
          </p:nvCxnSpPr>
          <p:spPr>
            <a:xfrm flipV="1">
              <a:off x="2008441" y="4516853"/>
              <a:ext cx="272085" cy="99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cto 169"/>
            <p:cNvCxnSpPr>
              <a:stCxn id="164" idx="6"/>
              <a:endCxn id="180" idx="6"/>
            </p:cNvCxnSpPr>
            <p:nvPr/>
          </p:nvCxnSpPr>
          <p:spPr>
            <a:xfrm>
              <a:off x="2424267" y="4516853"/>
              <a:ext cx="2989357" cy="412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cto 170"/>
            <p:cNvCxnSpPr>
              <a:stCxn id="166" idx="6"/>
              <a:endCxn id="165" idx="2"/>
            </p:cNvCxnSpPr>
            <p:nvPr/>
          </p:nvCxnSpPr>
          <p:spPr>
            <a:xfrm flipV="1">
              <a:off x="9610546" y="4515510"/>
              <a:ext cx="754367" cy="1342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cto 171"/>
            <p:cNvCxnSpPr>
              <a:endCxn id="149" idx="2"/>
            </p:cNvCxnSpPr>
            <p:nvPr/>
          </p:nvCxnSpPr>
          <p:spPr>
            <a:xfrm>
              <a:off x="10489893" y="4503632"/>
              <a:ext cx="969979" cy="1187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cto 172"/>
            <p:cNvCxnSpPr>
              <a:stCxn id="148" idx="5"/>
              <a:endCxn id="162" idx="3"/>
            </p:cNvCxnSpPr>
            <p:nvPr/>
          </p:nvCxnSpPr>
          <p:spPr>
            <a:xfrm>
              <a:off x="997518" y="4576268"/>
              <a:ext cx="465166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cto 173"/>
            <p:cNvCxnSpPr>
              <a:stCxn id="163" idx="5"/>
              <a:endCxn id="164" idx="3"/>
            </p:cNvCxnSpPr>
            <p:nvPr/>
          </p:nvCxnSpPr>
          <p:spPr>
            <a:xfrm flipV="1">
              <a:off x="1987391" y="4575277"/>
              <a:ext cx="314185" cy="99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cto 174"/>
            <p:cNvCxnSpPr>
              <a:stCxn id="164" idx="5"/>
              <a:endCxn id="180" idx="3"/>
            </p:cNvCxnSpPr>
            <p:nvPr/>
          </p:nvCxnSpPr>
          <p:spPr>
            <a:xfrm>
              <a:off x="2403217" y="4575277"/>
              <a:ext cx="2887716" cy="412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cto 175"/>
            <p:cNvCxnSpPr>
              <a:stCxn id="165" idx="5"/>
              <a:endCxn id="149" idx="3"/>
            </p:cNvCxnSpPr>
            <p:nvPr/>
          </p:nvCxnSpPr>
          <p:spPr>
            <a:xfrm>
              <a:off x="10487604" y="4573934"/>
              <a:ext cx="993318" cy="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cto 176"/>
            <p:cNvCxnSpPr>
              <a:stCxn id="162" idx="5"/>
              <a:endCxn id="163" idx="3"/>
            </p:cNvCxnSpPr>
            <p:nvPr/>
          </p:nvCxnSpPr>
          <p:spPr>
            <a:xfrm flipV="1">
              <a:off x="1564325" y="4576267"/>
              <a:ext cx="321425" cy="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CuadroTexto 177"/>
            <p:cNvSpPr txBox="1"/>
            <p:nvPr/>
          </p:nvSpPr>
          <p:spPr>
            <a:xfrm rot="16200000">
              <a:off x="4690408" y="3729807"/>
              <a:ext cx="1251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El Burro</a:t>
              </a:r>
            </a:p>
          </p:txBody>
        </p:sp>
        <p:cxnSp>
          <p:nvCxnSpPr>
            <p:cNvPr id="179" name="Conector recto 178"/>
            <p:cNvCxnSpPr>
              <a:stCxn id="180" idx="6"/>
              <a:endCxn id="166" idx="2"/>
            </p:cNvCxnSpPr>
            <p:nvPr/>
          </p:nvCxnSpPr>
          <p:spPr>
            <a:xfrm flipV="1">
              <a:off x="5413624" y="4516852"/>
              <a:ext cx="4053181" cy="41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Elipse 179"/>
            <p:cNvSpPr/>
            <p:nvPr/>
          </p:nvSpPr>
          <p:spPr>
            <a:xfrm>
              <a:off x="5269883" y="4438352"/>
              <a:ext cx="143741" cy="165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1" name="CuadroTexto 180"/>
            <p:cNvSpPr txBox="1"/>
            <p:nvPr/>
          </p:nvSpPr>
          <p:spPr>
            <a:xfrm rot="16200000">
              <a:off x="7886586" y="3567828"/>
              <a:ext cx="1156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Plato</a:t>
              </a:r>
            </a:p>
          </p:txBody>
        </p:sp>
        <p:sp>
          <p:nvSpPr>
            <p:cNvPr id="182" name="Elipse 181"/>
            <p:cNvSpPr/>
            <p:nvPr/>
          </p:nvSpPr>
          <p:spPr>
            <a:xfrm>
              <a:off x="8418490" y="4438352"/>
              <a:ext cx="143741" cy="165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3" name="Elipse 182"/>
            <p:cNvSpPr/>
            <p:nvPr/>
          </p:nvSpPr>
          <p:spPr>
            <a:xfrm>
              <a:off x="6546281" y="4434228"/>
              <a:ext cx="143741" cy="165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4" name="CuadroTexto 183"/>
            <p:cNvSpPr txBox="1"/>
            <p:nvPr/>
          </p:nvSpPr>
          <p:spPr>
            <a:xfrm rot="16200000">
              <a:off x="10955894" y="3617589"/>
              <a:ext cx="10668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/>
                <a:t>Cartagena</a:t>
              </a:r>
            </a:p>
          </p:txBody>
        </p:sp>
        <p:sp>
          <p:nvSpPr>
            <p:cNvPr id="138" name="Pentágono regular 137"/>
            <p:cNvSpPr/>
            <p:nvPr/>
          </p:nvSpPr>
          <p:spPr>
            <a:xfrm>
              <a:off x="1055440" y="4450078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139" name="Pentágono regular 138"/>
            <p:cNvSpPr/>
            <p:nvPr/>
          </p:nvSpPr>
          <p:spPr>
            <a:xfrm>
              <a:off x="1255240" y="44532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140" name="Pentágono regular 139"/>
            <p:cNvSpPr/>
            <p:nvPr/>
          </p:nvSpPr>
          <p:spPr>
            <a:xfrm>
              <a:off x="2855640" y="44532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141" name="Pentágono regular 140"/>
            <p:cNvSpPr/>
            <p:nvPr/>
          </p:nvSpPr>
          <p:spPr>
            <a:xfrm>
              <a:off x="3431704" y="44532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142" name="Pentágono regular 141"/>
            <p:cNvSpPr/>
            <p:nvPr/>
          </p:nvSpPr>
          <p:spPr>
            <a:xfrm>
              <a:off x="4079776" y="44532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143" name="Pentágono regular 142"/>
            <p:cNvSpPr/>
            <p:nvPr/>
          </p:nvSpPr>
          <p:spPr>
            <a:xfrm>
              <a:off x="4727848" y="4453247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144" name="Pentágono regular 143"/>
            <p:cNvSpPr/>
            <p:nvPr/>
          </p:nvSpPr>
          <p:spPr>
            <a:xfrm>
              <a:off x="2110952" y="4456416"/>
              <a:ext cx="191416" cy="147185"/>
            </a:xfrm>
            <a:prstGeom prst="pentagon">
              <a:avLst/>
            </a:prstGeom>
            <a:solidFill>
              <a:srgbClr val="00B05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153" name="Pentágono regular 152"/>
            <p:cNvSpPr/>
            <p:nvPr/>
          </p:nvSpPr>
          <p:spPr>
            <a:xfrm>
              <a:off x="1656112" y="4456416"/>
              <a:ext cx="191416" cy="147185"/>
            </a:xfrm>
            <a:prstGeom prst="pentagon">
              <a:avLst/>
            </a:prstGeom>
            <a:solidFill>
              <a:srgbClr val="FF0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154" name="Pentágono regular 153"/>
            <p:cNvSpPr/>
            <p:nvPr/>
          </p:nvSpPr>
          <p:spPr>
            <a:xfrm>
              <a:off x="5904584" y="4456416"/>
              <a:ext cx="191416" cy="147185"/>
            </a:xfrm>
            <a:prstGeom prst="pentagon">
              <a:avLst/>
            </a:prstGeom>
            <a:solidFill>
              <a:srgbClr val="FF0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155" name="Pentágono regular 154"/>
            <p:cNvSpPr/>
            <p:nvPr/>
          </p:nvSpPr>
          <p:spPr>
            <a:xfrm>
              <a:off x="8040216" y="4456416"/>
              <a:ext cx="191416" cy="147185"/>
            </a:xfrm>
            <a:prstGeom prst="pentagon">
              <a:avLst/>
            </a:prstGeom>
            <a:solidFill>
              <a:srgbClr val="FF0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156" name="Pentágono regular 155"/>
            <p:cNvSpPr/>
            <p:nvPr/>
          </p:nvSpPr>
          <p:spPr>
            <a:xfrm>
              <a:off x="8928920" y="4456416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157" name="Pentágono regular 156"/>
            <p:cNvSpPr/>
            <p:nvPr/>
          </p:nvSpPr>
          <p:spPr>
            <a:xfrm>
              <a:off x="10632504" y="4456416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  <p:sp>
          <p:nvSpPr>
            <p:cNvPr id="158" name="Pentágono regular 157"/>
            <p:cNvSpPr/>
            <p:nvPr/>
          </p:nvSpPr>
          <p:spPr>
            <a:xfrm>
              <a:off x="11017152" y="4456416"/>
              <a:ext cx="191416" cy="147185"/>
            </a:xfrm>
            <a:prstGeom prst="pentagon">
              <a:avLst/>
            </a:prstGeom>
            <a:solidFill>
              <a:srgbClr val="FFC000"/>
            </a:solidFill>
            <a:ln w="25400" cap="flat" cmpd="sng" algn="ctr">
              <a:solidFill>
                <a:srgbClr val="B8CCE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s-MX" sz="1400" b="1" kern="0" dirty="0">
                  <a:solidFill>
                    <a:prstClr val="white"/>
                  </a:solidFill>
                  <a:latin typeface="Calibri"/>
                  <a:cs typeface="+mn-cs"/>
                </a:rPr>
                <a:t>P</a:t>
              </a:r>
            </a:p>
          </p:txBody>
        </p:sp>
      </p:grpSp>
      <p:sp>
        <p:nvSpPr>
          <p:cNvPr id="116" name="Título 2"/>
          <p:cNvSpPr txBox="1">
            <a:spLocks/>
          </p:cNvSpPr>
          <p:nvPr/>
        </p:nvSpPr>
        <p:spPr>
          <a:xfrm>
            <a:off x="381664" y="-96888"/>
            <a:ext cx="11460481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40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del Programa:</a:t>
            </a:r>
            <a:endParaRPr lang="es-CO" sz="1800" dirty="0">
              <a:solidFill>
                <a:srgbClr val="E36C09"/>
              </a:solidFill>
            </a:endParaRPr>
          </a:p>
        </p:txBody>
      </p:sp>
      <p:sp>
        <p:nvSpPr>
          <p:cNvPr id="117" name="CuadroTexto 116"/>
          <p:cNvSpPr txBox="1"/>
          <p:nvPr/>
        </p:nvSpPr>
        <p:spPr>
          <a:xfrm>
            <a:off x="6746640" y="164452"/>
            <a:ext cx="40124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s-MX" sz="2400" dirty="0"/>
              <a:t>Efectos microeconómicos</a:t>
            </a:r>
          </a:p>
        </p:txBody>
      </p:sp>
      <p:sp>
        <p:nvSpPr>
          <p:cNvPr id="119" name="CuadroTexto 118"/>
          <p:cNvSpPr txBox="1"/>
          <p:nvPr/>
        </p:nvSpPr>
        <p:spPr>
          <a:xfrm>
            <a:off x="2579563" y="45881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1°-2°-3°G + 4G</a:t>
            </a:r>
            <a:endParaRPr lang="es-MX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CuadroTexto 122"/>
          <p:cNvSpPr txBox="1"/>
          <p:nvPr/>
        </p:nvSpPr>
        <p:spPr>
          <a:xfrm>
            <a:off x="2579563" y="1351981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ESCENARIO ACTUAL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1°-2°-3°G</a:t>
            </a:r>
            <a:endParaRPr lang="es-MX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6538" y="1035197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/>
              <a:t>2011 </a:t>
            </a:r>
          </a:p>
        </p:txBody>
      </p:sp>
      <p:sp>
        <p:nvSpPr>
          <p:cNvPr id="127" name="Rectángulo 126"/>
          <p:cNvSpPr/>
          <p:nvPr/>
        </p:nvSpPr>
        <p:spPr>
          <a:xfrm>
            <a:off x="73807" y="3168869"/>
            <a:ext cx="1045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/>
              <a:t>2016 </a:t>
            </a:r>
          </a:p>
        </p:txBody>
      </p:sp>
      <p:sp>
        <p:nvSpPr>
          <p:cNvPr id="128" name="Rectángulo 127"/>
          <p:cNvSpPr/>
          <p:nvPr/>
        </p:nvSpPr>
        <p:spPr>
          <a:xfrm>
            <a:off x="47503" y="4541961"/>
            <a:ext cx="1026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/>
              <a:t>2021 </a:t>
            </a:r>
          </a:p>
        </p:txBody>
      </p:sp>
    </p:spTree>
    <p:extLst>
      <p:ext uri="{BB962C8B-B14F-4D97-AF65-F5344CB8AC3E}">
        <p14:creationId xmlns:p14="http://schemas.microsoft.com/office/powerpoint/2010/main" val="325389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153835" y="2705100"/>
            <a:ext cx="7941733" cy="1016000"/>
          </a:xfrm>
        </p:spPr>
        <p:txBody>
          <a:bodyPr/>
          <a:lstStyle/>
          <a:p>
            <a:r>
              <a:rPr lang="es-ES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INFRAESTRUCTURA AEROPORTUARIA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11614150" y="6451600"/>
            <a:ext cx="577850" cy="365125"/>
          </a:xfrm>
        </p:spPr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17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75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/>
          <p:cNvGrpSpPr/>
          <p:nvPr/>
        </p:nvGrpSpPr>
        <p:grpSpPr>
          <a:xfrm>
            <a:off x="4905772" y="132619"/>
            <a:ext cx="7488832" cy="6649181"/>
            <a:chOff x="0" y="0"/>
            <a:chExt cx="4930653" cy="4201809"/>
          </a:xfrm>
        </p:grpSpPr>
        <p:pic>
          <p:nvPicPr>
            <p:cNvPr id="42" name="Imagen 41" descr="http://atencionalcliente.movistar.co/images/cobertura/map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19"/>
            <a:stretch/>
          </p:blipFill>
          <p:spPr bwMode="auto">
            <a:xfrm>
              <a:off x="0" y="0"/>
              <a:ext cx="4930653" cy="420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Cuadro de texto 2"/>
            <p:cNvSpPr txBox="1"/>
            <p:nvPr/>
          </p:nvSpPr>
          <p:spPr>
            <a:xfrm>
              <a:off x="1186962" y="2049341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ysClr val="windowText" lastClr="0000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Cuadro de texto 2"/>
            <p:cNvSpPr txBox="1"/>
            <p:nvPr/>
          </p:nvSpPr>
          <p:spPr>
            <a:xfrm>
              <a:off x="1301262" y="605570"/>
              <a:ext cx="445843" cy="37460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200" dirty="0">
                  <a:solidFill>
                    <a:srgbClr val="92D05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2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Cuadro de texto 2"/>
            <p:cNvSpPr txBox="1"/>
            <p:nvPr/>
          </p:nvSpPr>
          <p:spPr>
            <a:xfrm>
              <a:off x="1635428" y="1366879"/>
              <a:ext cx="447675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E9710D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E971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Cuadro de texto 2"/>
            <p:cNvSpPr txBox="1"/>
            <p:nvPr/>
          </p:nvSpPr>
          <p:spPr>
            <a:xfrm>
              <a:off x="1926249" y="782175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00B05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Cuadro de texto 2"/>
            <p:cNvSpPr txBox="1"/>
            <p:nvPr/>
          </p:nvSpPr>
          <p:spPr>
            <a:xfrm>
              <a:off x="626819" y="2593731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FFFF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Cuadro de texto 2"/>
            <p:cNvSpPr txBox="1"/>
            <p:nvPr/>
          </p:nvSpPr>
          <p:spPr>
            <a:xfrm>
              <a:off x="1008610" y="1385458"/>
              <a:ext cx="447675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FF00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Cuadro de texto 2"/>
            <p:cNvSpPr txBox="1"/>
            <p:nvPr/>
          </p:nvSpPr>
          <p:spPr>
            <a:xfrm>
              <a:off x="1680430" y="2842114"/>
              <a:ext cx="447675" cy="4351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00B0F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Cuadro de texto 2"/>
            <p:cNvSpPr txBox="1"/>
            <p:nvPr/>
          </p:nvSpPr>
          <p:spPr>
            <a:xfrm>
              <a:off x="2312926" y="234028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7030A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CuadroTexto 13"/>
            <p:cNvSpPr txBox="1"/>
            <p:nvPr/>
          </p:nvSpPr>
          <p:spPr>
            <a:xfrm>
              <a:off x="1015512" y="472220"/>
              <a:ext cx="893518" cy="23959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/>
                <a:t>ATLÁNTICO</a:t>
              </a:r>
            </a:p>
          </p:txBody>
        </p:sp>
        <p:sp>
          <p:nvSpPr>
            <p:cNvPr id="60" name="CuadroTexto 14"/>
            <p:cNvSpPr txBox="1"/>
            <p:nvPr/>
          </p:nvSpPr>
          <p:spPr>
            <a:xfrm>
              <a:off x="920262" y="2307248"/>
              <a:ext cx="893518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ANTIOQUIA</a:t>
              </a:r>
            </a:p>
          </p:txBody>
        </p:sp>
        <p:sp>
          <p:nvSpPr>
            <p:cNvPr id="62" name="CuadroTexto 15"/>
            <p:cNvSpPr txBox="1"/>
            <p:nvPr/>
          </p:nvSpPr>
          <p:spPr>
            <a:xfrm>
              <a:off x="1387902" y="1633005"/>
              <a:ext cx="893518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BOLIVAR</a:t>
              </a:r>
            </a:p>
          </p:txBody>
        </p:sp>
        <p:sp>
          <p:nvSpPr>
            <p:cNvPr id="63" name="CuadroTexto 16"/>
            <p:cNvSpPr txBox="1"/>
            <p:nvPr/>
          </p:nvSpPr>
          <p:spPr>
            <a:xfrm>
              <a:off x="1677282" y="1042432"/>
              <a:ext cx="893518" cy="23849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CESAR</a:t>
              </a:r>
            </a:p>
          </p:txBody>
        </p:sp>
        <p:sp>
          <p:nvSpPr>
            <p:cNvPr id="64" name="CuadroTexto 17"/>
            <p:cNvSpPr txBox="1"/>
            <p:nvPr/>
          </p:nvSpPr>
          <p:spPr>
            <a:xfrm>
              <a:off x="369644" y="2871421"/>
              <a:ext cx="893518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CHOCÓ</a:t>
              </a:r>
            </a:p>
          </p:txBody>
        </p:sp>
        <p:sp>
          <p:nvSpPr>
            <p:cNvPr id="65" name="CuadroTexto 18"/>
            <p:cNvSpPr txBox="1"/>
            <p:nvPr/>
          </p:nvSpPr>
          <p:spPr>
            <a:xfrm>
              <a:off x="784490" y="1657040"/>
              <a:ext cx="891686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CÓRDOBA</a:t>
              </a:r>
            </a:p>
          </p:txBody>
        </p:sp>
        <p:sp>
          <p:nvSpPr>
            <p:cNvPr id="66" name="CuadroTexto 19"/>
            <p:cNvSpPr txBox="1"/>
            <p:nvPr/>
          </p:nvSpPr>
          <p:spPr>
            <a:xfrm>
              <a:off x="1372389" y="3110279"/>
              <a:ext cx="1053611" cy="23959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CUNDINAMARCA</a:t>
              </a:r>
            </a:p>
          </p:txBody>
        </p:sp>
        <p:sp>
          <p:nvSpPr>
            <p:cNvPr id="67" name="CuadroTexto 20"/>
            <p:cNvSpPr txBox="1"/>
            <p:nvPr/>
          </p:nvSpPr>
          <p:spPr>
            <a:xfrm>
              <a:off x="1804255" y="510320"/>
              <a:ext cx="893518" cy="23959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GUAJIRA</a:t>
              </a:r>
            </a:p>
          </p:txBody>
        </p:sp>
        <p:sp>
          <p:nvSpPr>
            <p:cNvPr id="68" name="Cuadro de texto 2"/>
            <p:cNvSpPr txBox="1"/>
            <p:nvPr/>
          </p:nvSpPr>
          <p:spPr>
            <a:xfrm>
              <a:off x="1612839" y="566779"/>
              <a:ext cx="447675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FF00FF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CuadroTexto 23"/>
            <p:cNvSpPr txBox="1"/>
            <p:nvPr/>
          </p:nvSpPr>
          <p:spPr>
            <a:xfrm>
              <a:off x="1282212" y="849111"/>
              <a:ext cx="893518" cy="23959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MAGDALENA</a:t>
              </a:r>
            </a:p>
          </p:txBody>
        </p:sp>
        <p:sp>
          <p:nvSpPr>
            <p:cNvPr id="70" name="Cuadro de texto 2"/>
            <p:cNvSpPr txBox="1"/>
            <p:nvPr/>
          </p:nvSpPr>
          <p:spPr>
            <a:xfrm>
              <a:off x="2096529" y="1371418"/>
              <a:ext cx="445843" cy="4351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9966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99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CuadroTexto 25"/>
            <p:cNvSpPr txBox="1"/>
            <p:nvPr/>
          </p:nvSpPr>
          <p:spPr>
            <a:xfrm>
              <a:off x="2013805" y="1543050"/>
              <a:ext cx="703018" cy="53486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</a:rPr>
                <a:t>NORTE</a:t>
              </a:r>
              <a:r>
                <a:rPr lang="es-MX" sz="1000" b="1" baseline="0" dirty="0"/>
                <a:t> </a:t>
              </a:r>
              <a:r>
                <a:rPr lang="es-MX" sz="1000" b="1" dirty="0">
                  <a:solidFill>
                    <a:schemeClr val="bg1"/>
                  </a:solidFill>
                </a:rPr>
                <a:t>DE</a:t>
              </a:r>
              <a:r>
                <a:rPr lang="es-MX" sz="1000" b="1" baseline="0" dirty="0"/>
                <a:t> </a:t>
              </a:r>
              <a:r>
                <a:rPr lang="es-MX" sz="1000" b="1" dirty="0">
                  <a:solidFill>
                    <a:schemeClr val="bg1"/>
                  </a:solidFill>
                </a:rPr>
                <a:t>S/TNDER</a:t>
              </a:r>
            </a:p>
          </p:txBody>
        </p:sp>
        <p:sp>
          <p:nvSpPr>
            <p:cNvPr id="72" name="Cuadro de texto 2"/>
            <p:cNvSpPr txBox="1"/>
            <p:nvPr/>
          </p:nvSpPr>
          <p:spPr>
            <a:xfrm>
              <a:off x="1966180" y="2068391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00FFFF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CuadroTexto 27"/>
            <p:cNvSpPr txBox="1"/>
            <p:nvPr/>
          </p:nvSpPr>
          <p:spPr>
            <a:xfrm>
              <a:off x="1623280" y="2335823"/>
              <a:ext cx="893518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SANTANDER</a:t>
              </a:r>
            </a:p>
          </p:txBody>
        </p:sp>
        <p:sp>
          <p:nvSpPr>
            <p:cNvPr id="74" name="Cuadro de texto 2"/>
            <p:cNvSpPr txBox="1"/>
            <p:nvPr/>
          </p:nvSpPr>
          <p:spPr>
            <a:xfrm>
              <a:off x="1212536" y="1096935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0000FF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1077241" y="1328004"/>
              <a:ext cx="893518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SUCRE</a:t>
              </a:r>
            </a:p>
          </p:txBody>
        </p:sp>
        <p:sp>
          <p:nvSpPr>
            <p:cNvPr id="76" name="Cuadro de texto 2"/>
            <p:cNvSpPr txBox="1"/>
            <p:nvPr/>
          </p:nvSpPr>
          <p:spPr>
            <a:xfrm>
              <a:off x="929787" y="3196004"/>
              <a:ext cx="447675" cy="4351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00FF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CuadroTexto 76"/>
            <p:cNvSpPr txBox="1"/>
            <p:nvPr/>
          </p:nvSpPr>
          <p:spPr>
            <a:xfrm>
              <a:off x="541094" y="3415812"/>
              <a:ext cx="741118" cy="36286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</a:rPr>
                <a:t>VALLE DEL CAUCA</a:t>
              </a: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222A-8CBE-4B6B-A9F1-FA5A73C66453}" type="slidenum">
              <a:rPr lang="es-CO" smtClean="0"/>
              <a:pPr/>
              <a:t>18</a:t>
            </a:fld>
            <a:endParaRPr lang="es-CO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0" y="-119011"/>
            <a:ext cx="11460481" cy="748669"/>
          </a:xfrm>
          <a:prstGeom prst="rect">
            <a:avLst/>
          </a:prstGeom>
          <a:noFill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00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Infraestructura </a:t>
            </a:r>
          </a:p>
          <a:p>
            <a:r>
              <a:rPr lang="es-ES" sz="400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Aeroportuaria</a:t>
            </a:r>
          </a:p>
        </p:txBody>
      </p:sp>
      <p:graphicFrame>
        <p:nvGraphicFramePr>
          <p:cNvPr id="40" name="Tab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58302"/>
              </p:ext>
            </p:extLst>
          </p:nvPr>
        </p:nvGraphicFramePr>
        <p:xfrm>
          <a:off x="432102" y="1944671"/>
          <a:ext cx="4899158" cy="378613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2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42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MODO AEROPORTUARIO – 7 CONCESIONES</a:t>
                      </a:r>
                      <a:endParaRPr lang="es-MX" sz="1400" b="1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1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PROYECTOS</a:t>
                      </a:r>
                      <a:r>
                        <a:rPr lang="es-MX" sz="1400" u="none" strike="noStrike" baseline="0" dirty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EN EJECUCIÓN</a:t>
                      </a:r>
                      <a:endParaRPr lang="es-MX" sz="1400" b="1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Antioquía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solidFill>
                            <a:schemeClr val="accent6"/>
                          </a:solidFill>
                          <a:effectLst/>
                        </a:rPr>
                        <a:t>3</a:t>
                      </a:r>
                      <a:endParaRPr lang="es-MX" sz="1400" b="0" i="0" u="none" strike="noStrike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92D050"/>
                          </a:solidFill>
                          <a:effectLst/>
                          <a:latin typeface="Wingdings" panose="05000000000000000000" pitchFamily="2" charset="2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Atlántico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C65911"/>
                          </a:solidFill>
                          <a:effectLst/>
                          <a:latin typeface="Wingdings" panose="05000000000000000000" pitchFamily="2" charset="2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Bolívar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9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Wingdings" panose="05000000000000000000" pitchFamily="2" charset="2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Cesar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FFD966"/>
                          </a:solidFill>
                          <a:effectLst/>
                          <a:latin typeface="Wingdings" panose="05000000000000000000" pitchFamily="2" charset="2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Chocó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29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Wingdings" panose="05000000000000000000" pitchFamily="2" charset="2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Córdoba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9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B0F0"/>
                          </a:solidFill>
                          <a:effectLst/>
                          <a:latin typeface="Wingdings" panose="05000000000000000000" pitchFamily="2" charset="2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Cundinamarca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2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Wingdings" panose="05000000000000000000" pitchFamily="2" charset="2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Guajira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9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FF00FF"/>
                          </a:solidFill>
                          <a:effectLst/>
                          <a:latin typeface="Wingdings" panose="05000000000000000000" pitchFamily="2" charset="2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Magdalena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BF8F00"/>
                          </a:solidFill>
                          <a:effectLst/>
                          <a:latin typeface="Wingdings" panose="05000000000000000000" pitchFamily="2" charset="2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Norte de Santander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9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FFFF"/>
                          </a:solidFill>
                          <a:effectLst/>
                          <a:latin typeface="Wingdings" panose="05000000000000000000" pitchFamily="2" charset="2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solidFill>
                            <a:schemeClr val="accent6"/>
                          </a:solidFill>
                          <a:effectLst/>
                        </a:rPr>
                        <a:t>Santander</a:t>
                      </a:r>
                      <a:endParaRPr lang="es-MX" sz="1400" b="0" i="0" u="none" strike="noStrike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2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67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Wingdings" panose="05000000000000000000" pitchFamily="2" charset="2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solidFill>
                            <a:schemeClr val="accent6"/>
                          </a:solidFill>
                          <a:effectLst/>
                        </a:rPr>
                        <a:t>Sucre</a:t>
                      </a:r>
                      <a:endParaRPr lang="es-MX" sz="1400" b="0" i="0" u="none" strike="noStrike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95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FF00"/>
                          </a:solidFill>
                          <a:effectLst/>
                          <a:latin typeface="Wingdings" panose="05000000000000000000" pitchFamily="2" charset="2"/>
                        </a:rPr>
                        <a:t>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>
                          <a:solidFill>
                            <a:schemeClr val="accent6"/>
                          </a:solidFill>
                          <a:effectLst/>
                        </a:rPr>
                        <a:t>Valle del Cauca</a:t>
                      </a:r>
                      <a:endParaRPr lang="es-MX" sz="1400" b="0" i="0" u="none" strike="noStrike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es-MX" sz="1400" b="0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6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TOTAL </a:t>
                      </a:r>
                      <a:endParaRPr lang="es-MX" sz="1400" b="1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17</a:t>
                      </a:r>
                      <a:endParaRPr lang="es-MX" sz="1400" b="1" i="0" u="none" strike="noStrike" dirty="0">
                        <a:solidFill>
                          <a:schemeClr val="accent6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8" name="Picture 7" descr="F:\RENDICIÓN CUENTAS\PPT\elementos ppt\ICOCOLOR-14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1460481" y="-16462"/>
            <a:ext cx="741906" cy="1155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4750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222A-8CBE-4B6B-A9F1-FA5A73C66453}" type="slidenum">
              <a:rPr lang="es-CO" smtClean="0"/>
              <a:pPr/>
              <a:t>19</a:t>
            </a:fld>
            <a:endParaRPr lang="es-CO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393385" y="204839"/>
            <a:ext cx="11460481" cy="748669"/>
          </a:xfrm>
          <a:prstGeom prst="rect">
            <a:avLst/>
          </a:prstGeom>
          <a:noFill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80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en Desarrollo</a:t>
            </a:r>
          </a:p>
        </p:txBody>
      </p:sp>
      <p:pic>
        <p:nvPicPr>
          <p:cNvPr id="34" name="Picture 7" descr="F:\RENDICIÓN CUENTAS\PPT\elementos ppt\ICOCOLOR-14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1460481" y="-16462"/>
            <a:ext cx="741906" cy="1155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013375"/>
              </p:ext>
            </p:extLst>
          </p:nvPr>
        </p:nvGraphicFramePr>
        <p:xfrm>
          <a:off x="8048847" y="2698077"/>
          <a:ext cx="3965944" cy="22802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80250">
                  <a:extLst>
                    <a:ext uri="{9D8B030D-6E8A-4147-A177-3AD203B41FA5}">
                      <a16:colId xmlns:a16="http://schemas.microsoft.com/office/drawing/2014/main" val="2395810581"/>
                    </a:ext>
                  </a:extLst>
                </a:gridCol>
                <a:gridCol w="1885694">
                  <a:extLst>
                    <a:ext uri="{9D8B030D-6E8A-4147-A177-3AD203B41FA5}">
                      <a16:colId xmlns:a16="http://schemas.microsoft.com/office/drawing/2014/main" val="424152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 CONCESIÓN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 CAPEX </a:t>
                      </a:r>
                      <a:r>
                        <a:rPr lang="es-MX" sz="1050" b="1" u="none" strike="noStrike" dirty="0">
                          <a:effectLst/>
                        </a:rPr>
                        <a:t>(millones)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1142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 OPAIN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 $ 886.504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157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 CODAD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 $ 126.438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81936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 SACSA - CARTAGENA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 $ 5.966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6129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 AEROCALI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 $ 182.123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9540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 CENTRO NORTE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 $ 626.105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5932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 NORORIENTE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 $ 175.175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4750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 BARRANQUILLA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 $ 345.000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9396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>
                          <a:effectLst/>
                        </a:rPr>
                        <a:t> Total  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u="none" strike="noStrike" dirty="0">
                          <a:effectLst/>
                        </a:rPr>
                        <a:t> $ 2.347.312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9506379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699640"/>
              </p:ext>
            </p:extLst>
          </p:nvPr>
        </p:nvGraphicFramePr>
        <p:xfrm>
          <a:off x="-521456" y="1449368"/>
          <a:ext cx="8687262" cy="49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/>
          <p:cNvSpPr/>
          <p:nvPr/>
        </p:nvSpPr>
        <p:spPr>
          <a:xfrm>
            <a:off x="2361258" y="1013090"/>
            <a:ext cx="4291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40" b="0" i="0" u="none" strike="noStrike" kern="1200" cap="none" spc="0" normalizeH="0" baseline="0">
                <a:solidFill>
                  <a:srgbClr val="386295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s-CO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 PROGRAMADA POR AEROPUERTO </a:t>
            </a:r>
          </a:p>
          <a:p>
            <a:pPr algn="ctr">
              <a:defRPr sz="1440" b="0" i="0" u="none" strike="noStrike" kern="1200" cap="none" spc="0" normalizeH="0" baseline="0">
                <a:solidFill>
                  <a:srgbClr val="386295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s-CO" sz="1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2016</a:t>
            </a:r>
          </a:p>
        </p:txBody>
      </p:sp>
    </p:spTree>
    <p:extLst>
      <p:ext uri="{BB962C8B-B14F-4D97-AF65-F5344CB8AC3E}">
        <p14:creationId xmlns:p14="http://schemas.microsoft.com/office/powerpoint/2010/main" val="114262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035906" y="1866075"/>
            <a:ext cx="7941733" cy="10160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s-CO" sz="5400" dirty="0">
                <a:ln w="0"/>
                <a:solidFill>
                  <a:schemeClr val="accent5"/>
                </a:solidFill>
                <a:latin typeface="Candara" panose="020E0502030303020204" pitchFamily="34" charset="0"/>
              </a:rPr>
              <a:t>1. ¿QUÉ ES LA ANI?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11614150" y="6451600"/>
            <a:ext cx="57785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0D9B7-3709-4AA7-BC15-71609CD14C4E}" type="slidenum">
              <a:rPr kumimoji="0" lang="es-CO" sz="1800" b="0" i="0" u="none" strike="noStrike" kern="0" cap="none" spc="0" normalizeH="0" baseline="0" noProof="0">
                <a:ln>
                  <a:noFill/>
                </a:ln>
                <a:solidFill>
                  <a:srgbClr val="244061">
                    <a:tint val="75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srgbClr val="244061">
                  <a:tint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9451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222A-8CBE-4B6B-A9F1-FA5A73C66453}" type="slidenum">
              <a:rPr lang="es-CO" smtClean="0"/>
              <a:pPr/>
              <a:t>20</a:t>
            </a:fld>
            <a:endParaRPr lang="es-CO" dirty="0"/>
          </a:p>
        </p:txBody>
      </p:sp>
      <p:sp>
        <p:nvSpPr>
          <p:cNvPr id="5" name="Título 2"/>
          <p:cNvSpPr txBox="1">
            <a:spLocks/>
          </p:cNvSpPr>
          <p:nvPr/>
        </p:nvSpPr>
        <p:spPr>
          <a:xfrm>
            <a:off x="292395" y="186975"/>
            <a:ext cx="11460481" cy="748669"/>
          </a:xfrm>
          <a:prstGeom prst="rect">
            <a:avLst/>
          </a:prstGeom>
          <a:noFill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00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Infraestructura Aeroportuaria - Beneficios</a:t>
            </a:r>
          </a:p>
        </p:txBody>
      </p:sp>
      <p:pic>
        <p:nvPicPr>
          <p:cNvPr id="78" name="Picture 7" descr="F:\RENDICIÓN CUENTAS\PPT\elementos ppt\ICOCOLOR-14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1460481" y="-16462"/>
            <a:ext cx="741906" cy="1155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7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133215"/>
              </p:ext>
            </p:extLst>
          </p:nvPr>
        </p:nvGraphicFramePr>
        <p:xfrm>
          <a:off x="584791" y="1365548"/>
          <a:ext cx="10875690" cy="4473526"/>
        </p:xfrm>
        <a:graphic>
          <a:graphicData uri="http://schemas.openxmlformats.org/drawingml/2006/table">
            <a:tbl>
              <a:tblPr firstRow="1" bandRow="1"/>
              <a:tblGrid>
                <a:gridCol w="10875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59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400" b="0" dirty="0">
                          <a:solidFill>
                            <a:schemeClr val="accent4"/>
                          </a:solidFill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Optimizar tiempos en las operaciones aeroportuarias tanto en pista como en calles de rodaje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ES" sz="2400" b="0" dirty="0">
                        <a:solidFill>
                          <a:schemeClr val="accent4"/>
                        </a:solidFill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400" b="0" dirty="0">
                          <a:solidFill>
                            <a:schemeClr val="accent4"/>
                          </a:solidFill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Ampliar la capacidad del lado aire del aeropuerto para poder operar aeronaves de mayor tamaño con una mayor frecuencia en los aterrizajes y despejes.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CO" sz="2400" b="0" dirty="0">
                        <a:solidFill>
                          <a:schemeClr val="accent4"/>
                        </a:solidFill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400" b="0" dirty="0">
                          <a:solidFill>
                            <a:schemeClr val="accent4"/>
                          </a:solidFill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Mejorar y mantener los componentes del lado aire del aeropuerto como calles de rodaje, iluminación, canales, empradizaciones.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endParaRPr lang="es-CO" sz="2400" b="0" dirty="0">
                        <a:solidFill>
                          <a:schemeClr val="accent4"/>
                        </a:solidFill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s-CO" sz="2400" b="0" dirty="0">
                          <a:solidFill>
                            <a:schemeClr val="accent4"/>
                          </a:solidFill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En el caso del aeropuerto el Dorado la ampliación permitirá atender las</a:t>
                      </a:r>
                      <a:r>
                        <a:rPr lang="es-CO" sz="2400" b="0" baseline="0" dirty="0">
                          <a:solidFill>
                            <a:schemeClr val="accent4"/>
                          </a:solidFill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 operaciones proyectadas a 2021 </a:t>
                      </a:r>
                      <a:r>
                        <a:rPr lang="es-CO" sz="2400" b="0" dirty="0">
                          <a:solidFill>
                            <a:schemeClr val="accent4"/>
                          </a:solidFill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400,000. Aproximadamente 82 operaciones por día,</a:t>
                      </a:r>
                      <a:r>
                        <a:rPr lang="es-CO" sz="2400" b="0" baseline="0" dirty="0">
                          <a:solidFill>
                            <a:schemeClr val="accent4"/>
                          </a:solidFill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 hora pico.</a:t>
                      </a:r>
                      <a:endParaRPr lang="es-ES" sz="2400" b="0" dirty="0">
                        <a:solidFill>
                          <a:schemeClr val="accent4"/>
                        </a:solidFill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33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ágrima 48"/>
          <p:cNvSpPr/>
          <p:nvPr/>
        </p:nvSpPr>
        <p:spPr>
          <a:xfrm>
            <a:off x="3256282" y="4900309"/>
            <a:ext cx="836566" cy="887292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2" name="Lágrima 51"/>
          <p:cNvSpPr/>
          <p:nvPr/>
        </p:nvSpPr>
        <p:spPr>
          <a:xfrm>
            <a:off x="9104636" y="5058175"/>
            <a:ext cx="836566" cy="887292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1" name="Lágrima 50"/>
          <p:cNvSpPr/>
          <p:nvPr/>
        </p:nvSpPr>
        <p:spPr>
          <a:xfrm>
            <a:off x="9104636" y="4054468"/>
            <a:ext cx="836566" cy="887292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0" name="Lágrima 49"/>
          <p:cNvSpPr/>
          <p:nvPr/>
        </p:nvSpPr>
        <p:spPr>
          <a:xfrm>
            <a:off x="6393819" y="3997626"/>
            <a:ext cx="836566" cy="887292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8" name="Lágrima 47"/>
          <p:cNvSpPr/>
          <p:nvPr/>
        </p:nvSpPr>
        <p:spPr>
          <a:xfrm>
            <a:off x="3278509" y="3951030"/>
            <a:ext cx="836566" cy="887292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5" name="Lágrima 34"/>
          <p:cNvSpPr/>
          <p:nvPr/>
        </p:nvSpPr>
        <p:spPr>
          <a:xfrm>
            <a:off x="450642" y="3957214"/>
            <a:ext cx="836566" cy="887292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244921" y="109618"/>
            <a:ext cx="8903769" cy="5400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CO" sz="5400" dirty="0">
                <a:ln w="0"/>
                <a:solidFill>
                  <a:schemeClr val="accent5"/>
                </a:solidFill>
                <a:latin typeface="Candara" panose="020E0502030303020204" pitchFamily="34" charset="0"/>
              </a:rPr>
              <a:t>¿Qué tenemos en la ANI?</a:t>
            </a:r>
            <a:endParaRPr lang="es-CO" dirty="0">
              <a:ln w="0"/>
              <a:solidFill>
                <a:schemeClr val="accent5"/>
              </a:solidFill>
              <a:latin typeface="Candara" panose="020E0502030303020204" pitchFamily="34" charset="0"/>
              <a:ea typeface="Helvetica Neue Bold Condensed" charset="0"/>
              <a:cs typeface="Impact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898F0-28E6-4BE7-B955-1F8B7A1516EC}" type="slidenum">
              <a:rPr lang="es-ES" smtClean="0"/>
              <a:t>3</a:t>
            </a:fld>
            <a:endParaRPr lang="es-ES"/>
          </a:p>
        </p:txBody>
      </p:sp>
      <p:grpSp>
        <p:nvGrpSpPr>
          <p:cNvPr id="2" name="Grupo 1"/>
          <p:cNvGrpSpPr/>
          <p:nvPr/>
        </p:nvGrpSpPr>
        <p:grpSpPr>
          <a:xfrm>
            <a:off x="469757" y="3948998"/>
            <a:ext cx="3046079" cy="923330"/>
            <a:chOff x="520523" y="3802242"/>
            <a:chExt cx="3046079" cy="923330"/>
          </a:xfrm>
        </p:grpSpPr>
        <p:sp>
          <p:nvSpPr>
            <p:cNvPr id="19" name="Rectángulo 18"/>
            <p:cNvSpPr/>
            <p:nvPr/>
          </p:nvSpPr>
          <p:spPr>
            <a:xfrm>
              <a:off x="1012229" y="3826842"/>
              <a:ext cx="25543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s-MX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</a:rPr>
                <a:t>Concesiones Carretero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520523" y="3802242"/>
              <a:ext cx="90601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5400" dirty="0">
                  <a:solidFill>
                    <a:schemeClr val="tx2"/>
                  </a:solidFill>
                  <a:latin typeface="Impact" panose="020B0806030902050204" pitchFamily="34" charset="0"/>
                </a:rPr>
                <a:t>49</a:t>
              </a:r>
            </a:p>
          </p:txBody>
        </p:sp>
        <p:cxnSp>
          <p:nvCxnSpPr>
            <p:cNvPr id="24" name="Conector recto 23"/>
            <p:cNvCxnSpPr/>
            <p:nvPr/>
          </p:nvCxnSpPr>
          <p:spPr>
            <a:xfrm>
              <a:off x="1425144" y="3899993"/>
              <a:ext cx="0" cy="72000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upo 2"/>
          <p:cNvGrpSpPr/>
          <p:nvPr/>
        </p:nvGrpSpPr>
        <p:grpSpPr>
          <a:xfrm>
            <a:off x="6388076" y="3963240"/>
            <a:ext cx="2816898" cy="923330"/>
            <a:chOff x="6356597" y="3897712"/>
            <a:chExt cx="2816898" cy="923330"/>
          </a:xfrm>
        </p:grpSpPr>
        <p:sp>
          <p:nvSpPr>
            <p:cNvPr id="25" name="Rectángulo 24"/>
            <p:cNvSpPr/>
            <p:nvPr/>
          </p:nvSpPr>
          <p:spPr>
            <a:xfrm>
              <a:off x="6860626" y="3949102"/>
              <a:ext cx="23128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s-MX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</a:rPr>
                <a:t>Concesiones Portuarias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6356597" y="3897712"/>
              <a:ext cx="92845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400" dirty="0">
                  <a:solidFill>
                    <a:schemeClr val="tx2"/>
                  </a:solidFill>
                  <a:latin typeface="Impact" panose="020B0806030902050204" pitchFamily="34" charset="0"/>
                </a:rPr>
                <a:t>55</a:t>
              </a:r>
              <a:endParaRPr lang="es-ES" sz="54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27" name="Conector recto 26"/>
            <p:cNvCxnSpPr/>
            <p:nvPr/>
          </p:nvCxnSpPr>
          <p:spPr>
            <a:xfrm>
              <a:off x="7257934" y="4003694"/>
              <a:ext cx="0" cy="72000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Rectángulo 28"/>
          <p:cNvSpPr/>
          <p:nvPr/>
        </p:nvSpPr>
        <p:spPr>
          <a:xfrm>
            <a:off x="3779490" y="3943034"/>
            <a:ext cx="2278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ndara" panose="020E0502030303020204" pitchFamily="34" charset="0"/>
              </a:rPr>
              <a:t>Concesiones Férreas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3449407" y="3889043"/>
            <a:ext cx="532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400" dirty="0">
                <a:solidFill>
                  <a:schemeClr val="tx2"/>
                </a:solidFill>
                <a:latin typeface="Impact" panose="020B0806030902050204" pitchFamily="34" charset="0"/>
              </a:rPr>
              <a:t>2</a:t>
            </a:r>
            <a:endParaRPr lang="es-ES" sz="5400" dirty="0">
              <a:solidFill>
                <a:schemeClr val="tx2"/>
              </a:solidFill>
              <a:latin typeface="Impact" panose="020B0806030902050204" pitchFamily="34" charset="0"/>
            </a:endParaRPr>
          </a:p>
        </p:txBody>
      </p:sp>
      <p:cxnSp>
        <p:nvCxnSpPr>
          <p:cNvPr id="31" name="Conector recto 30"/>
          <p:cNvCxnSpPr/>
          <p:nvPr/>
        </p:nvCxnSpPr>
        <p:spPr>
          <a:xfrm>
            <a:off x="4176798" y="3997626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779490" y="4904706"/>
            <a:ext cx="2526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ndara" panose="020E0502030303020204" pitchFamily="34" charset="0"/>
              </a:rPr>
              <a:t>Obra Pública Férrea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3458343" y="4864271"/>
            <a:ext cx="5325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dirty="0">
                <a:solidFill>
                  <a:schemeClr val="tx2"/>
                </a:solidFill>
                <a:latin typeface="Impact" panose="020B0806030902050204" pitchFamily="34" charset="0"/>
              </a:rPr>
              <a:t>2</a:t>
            </a:r>
          </a:p>
        </p:txBody>
      </p:sp>
      <p:cxnSp>
        <p:nvCxnSpPr>
          <p:cNvPr id="34" name="Conector recto 33"/>
          <p:cNvCxnSpPr/>
          <p:nvPr/>
        </p:nvCxnSpPr>
        <p:spPr>
          <a:xfrm>
            <a:off x="4176798" y="4959298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/>
        </p:nvGrpSpPr>
        <p:grpSpPr>
          <a:xfrm>
            <a:off x="9294399" y="4009323"/>
            <a:ext cx="2557691" cy="923330"/>
            <a:chOff x="9192138" y="4043092"/>
            <a:chExt cx="2557691" cy="923330"/>
          </a:xfrm>
        </p:grpSpPr>
        <p:sp>
          <p:nvSpPr>
            <p:cNvPr id="36" name="Rectángulo 35"/>
            <p:cNvSpPr/>
            <p:nvPr/>
          </p:nvSpPr>
          <p:spPr>
            <a:xfrm>
              <a:off x="9498666" y="4053654"/>
              <a:ext cx="22511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s-MX" sz="2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</a:rPr>
                <a:t>Contratos Concesión</a:t>
              </a: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9192138" y="4043092"/>
              <a:ext cx="45557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400" dirty="0">
                  <a:solidFill>
                    <a:schemeClr val="tx2"/>
                  </a:solidFill>
                  <a:latin typeface="Impact" panose="020B0806030902050204" pitchFamily="34" charset="0"/>
                </a:rPr>
                <a:t>7</a:t>
              </a:r>
              <a:endParaRPr lang="es-ES" sz="54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38" name="Conector recto 37"/>
            <p:cNvCxnSpPr/>
            <p:nvPr/>
          </p:nvCxnSpPr>
          <p:spPr>
            <a:xfrm>
              <a:off x="9895974" y="4108246"/>
              <a:ext cx="0" cy="72000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upo 5"/>
          <p:cNvGrpSpPr/>
          <p:nvPr/>
        </p:nvGrpSpPr>
        <p:grpSpPr>
          <a:xfrm>
            <a:off x="9137026" y="5022137"/>
            <a:ext cx="3275141" cy="1036674"/>
            <a:chOff x="9061240" y="5002726"/>
            <a:chExt cx="3275141" cy="1036674"/>
          </a:xfrm>
        </p:grpSpPr>
        <p:sp>
          <p:nvSpPr>
            <p:cNvPr id="39" name="Rectángulo 38"/>
            <p:cNvSpPr/>
            <p:nvPr/>
          </p:nvSpPr>
          <p:spPr>
            <a:xfrm>
              <a:off x="9498666" y="5023737"/>
              <a:ext cx="28377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s-MX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</a:rPr>
                <a:t>Aeropuertos </a:t>
              </a:r>
            </a:p>
            <a:p>
              <a:pPr lvl="1"/>
              <a:r>
                <a:rPr lang="es-MX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</a:rPr>
                <a:t>Y 2da pista</a:t>
              </a:r>
            </a:p>
            <a:p>
              <a:pPr lvl="1"/>
              <a:r>
                <a:rPr lang="es-MX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ndara" panose="020E0502030303020204" pitchFamily="34" charset="0"/>
                </a:rPr>
                <a:t>El Dorado</a:t>
              </a:r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9061240" y="5002726"/>
              <a:ext cx="7200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5400" dirty="0">
                  <a:solidFill>
                    <a:schemeClr val="tx2"/>
                  </a:solidFill>
                  <a:latin typeface="Impact" panose="020B0806030902050204" pitchFamily="34" charset="0"/>
                </a:rPr>
                <a:t>17</a:t>
              </a:r>
              <a:endParaRPr lang="es-ES" sz="5400" dirty="0">
                <a:solidFill>
                  <a:schemeClr val="tx2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41" name="Conector recto 40"/>
            <p:cNvCxnSpPr/>
            <p:nvPr/>
          </p:nvCxnSpPr>
          <p:spPr>
            <a:xfrm>
              <a:off x="9895974" y="5069918"/>
              <a:ext cx="0" cy="72000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2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143614" y="1564943"/>
            <a:ext cx="1549908" cy="2065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Picture 6" descr="F:\RENDICIÓN CUENTAS\PPT\elementos ppt\ICOCOLOR-12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128514" y="1564943"/>
            <a:ext cx="1473661" cy="2065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Picture 7" descr="F:\RENDICIÓN CUENTAS\PPT\elementos ppt\ICOCOLOR-14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9849359" y="1565079"/>
            <a:ext cx="1334923" cy="2079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Picture 8" descr="F:\RENDICIÓN CUENTAS\PPT\elementos ppt\ICOCOLOR-15.pn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7115450" y="1565079"/>
            <a:ext cx="1311981" cy="2079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22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064935" y="2217057"/>
            <a:ext cx="8746065" cy="1016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CO" sz="5400" dirty="0">
                <a:ln w="0"/>
                <a:solidFill>
                  <a:schemeClr val="accent5"/>
                </a:solidFill>
              </a:rPr>
              <a:t>2. ¿QUÉ ESTAMOS HACIENDO?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11614150" y="6451600"/>
            <a:ext cx="577850" cy="365125"/>
          </a:xfrm>
        </p:spPr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9106" y="2681514"/>
            <a:ext cx="7941733" cy="1016000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386295"/>
                </a:solidFill>
              </a:rPr>
              <a:t>1° - 2°- 3° GENERACIÓN DE CONCESIONES VIALES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11614150" y="6451600"/>
            <a:ext cx="577850" cy="365125"/>
          </a:xfrm>
        </p:spPr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6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PA_03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pic>
        <p:nvPicPr>
          <p:cNvPr id="6" name="Imagen 5" descr="02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4" y="5575461"/>
            <a:ext cx="762000" cy="1072896"/>
          </a:xfrm>
          <a:prstGeom prst="rect">
            <a:avLst/>
          </a:prstGeom>
        </p:spPr>
      </p:pic>
      <p:pic>
        <p:nvPicPr>
          <p:cNvPr id="9" name="Imagen 8" descr="030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02" y="2488141"/>
            <a:ext cx="2173224" cy="1389888"/>
          </a:xfrm>
          <a:prstGeom prst="rect">
            <a:avLst/>
          </a:prstGeom>
        </p:spPr>
      </p:pic>
      <p:pic>
        <p:nvPicPr>
          <p:cNvPr id="10" name="Imagen 9" descr="029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71" y="2101948"/>
            <a:ext cx="1170432" cy="819912"/>
          </a:xfrm>
          <a:prstGeom prst="rect">
            <a:avLst/>
          </a:prstGeom>
        </p:spPr>
      </p:pic>
      <p:pic>
        <p:nvPicPr>
          <p:cNvPr id="11" name="Imagen 10" descr="028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63" y="1082485"/>
            <a:ext cx="963168" cy="752856"/>
          </a:xfrm>
          <a:prstGeom prst="rect">
            <a:avLst/>
          </a:prstGeom>
        </p:spPr>
      </p:pic>
      <p:pic>
        <p:nvPicPr>
          <p:cNvPr id="12" name="Imagen 11" descr="027-0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20" y="1136608"/>
            <a:ext cx="1249680" cy="1231392"/>
          </a:xfrm>
          <a:prstGeom prst="rect">
            <a:avLst/>
          </a:prstGeom>
        </p:spPr>
      </p:pic>
      <p:pic>
        <p:nvPicPr>
          <p:cNvPr id="13" name="Imagen 12" descr="026-0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69" y="2307837"/>
            <a:ext cx="938784" cy="2289048"/>
          </a:xfrm>
          <a:prstGeom prst="rect">
            <a:avLst/>
          </a:prstGeom>
        </p:spPr>
      </p:pic>
      <p:pic>
        <p:nvPicPr>
          <p:cNvPr id="14" name="Imagen 13" descr="025-0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00" y="4522197"/>
            <a:ext cx="335280" cy="496824"/>
          </a:xfrm>
          <a:prstGeom prst="rect">
            <a:avLst/>
          </a:prstGeom>
        </p:spPr>
      </p:pic>
      <p:pic>
        <p:nvPicPr>
          <p:cNvPr id="15" name="Imagen 14" descr="024-0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63" y="4413574"/>
            <a:ext cx="877824" cy="69799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0" y="59434"/>
            <a:ext cx="6100252" cy="532990"/>
          </a:xfrm>
          <a:prstGeom prst="rect">
            <a:avLst/>
          </a:prstGeom>
          <a:solidFill>
            <a:srgbClr val="1139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latin typeface="Candara"/>
                <a:cs typeface="Candara"/>
              </a:rPr>
              <a:t> CONCESIONES 1ra, 2da y 3ra GENERACIÓN</a:t>
            </a:r>
          </a:p>
        </p:txBody>
      </p:sp>
      <p:sp>
        <p:nvSpPr>
          <p:cNvPr id="17" name="90 Rectángulo"/>
          <p:cNvSpPr/>
          <p:nvPr/>
        </p:nvSpPr>
        <p:spPr bwMode="auto">
          <a:xfrm flipH="1">
            <a:off x="8071958" y="0"/>
            <a:ext cx="425200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/>
              <a:cs typeface="Arial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57120"/>
              </p:ext>
            </p:extLst>
          </p:nvPr>
        </p:nvGraphicFramePr>
        <p:xfrm>
          <a:off x="8491220" y="698500"/>
          <a:ext cx="33528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PRIMERA</a:t>
                      </a:r>
                      <a:r>
                        <a:rPr lang="es-ES" sz="1400" baseline="0" dirty="0"/>
                        <a:t> GENERACIÓN</a:t>
                      </a:r>
                      <a:endParaRPr lang="es-ES" sz="1400" dirty="0"/>
                    </a:p>
                  </a:txBody>
                  <a:tcPr anchor="ctr">
                    <a:solidFill>
                      <a:srgbClr val="41A2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5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Bogotá – Siberia – La Punta – El Vino - </a:t>
                      </a:r>
                      <a:r>
                        <a:rPr lang="es-ES" sz="1200" dirty="0" err="1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Villeta</a:t>
                      </a:r>
                      <a:endParaRPr lang="es-ES" sz="1200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65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Bogotá - Villavicencio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45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Fontibón  - Facatativá – Los Alpes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45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Desarrollo Vial del oriente de Medellín - DEVIMED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310385"/>
              </p:ext>
            </p:extLst>
          </p:nvPr>
        </p:nvGraphicFramePr>
        <p:xfrm>
          <a:off x="8491220" y="2628900"/>
          <a:ext cx="3352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SEGUNDA</a:t>
                      </a:r>
                      <a:r>
                        <a:rPr lang="es-ES" sz="1400" baseline="0" dirty="0"/>
                        <a:t> GENERACIÓN</a:t>
                      </a:r>
                      <a:endParaRPr lang="es-ES" sz="1400" dirty="0"/>
                    </a:p>
                  </a:txBody>
                  <a:tcPr anchor="ctr">
                    <a:solidFill>
                      <a:srgbClr val="EEA9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5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Malla Vial del Valle del Cauca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Imagen 19" descr="031-0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64" y="4044188"/>
            <a:ext cx="911352" cy="344424"/>
          </a:xfrm>
          <a:prstGeom prst="rect">
            <a:avLst/>
          </a:prstGeom>
        </p:spPr>
      </p:pic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90550"/>
              </p:ext>
            </p:extLst>
          </p:nvPr>
        </p:nvGraphicFramePr>
        <p:xfrm>
          <a:off x="8491220" y="3743960"/>
          <a:ext cx="3352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TERCERA</a:t>
                      </a:r>
                      <a:r>
                        <a:rPr lang="es-ES" sz="1400" baseline="0" dirty="0"/>
                        <a:t> GENERACIÓN</a:t>
                      </a:r>
                      <a:endParaRPr lang="es-ES" sz="1400" dirty="0"/>
                    </a:p>
                  </a:txBody>
                  <a:tcPr anchor="ctr">
                    <a:solidFill>
                      <a:srgbClr val="175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5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Briceño -</a:t>
                      </a:r>
                      <a:r>
                        <a:rPr lang="es-ES" sz="1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Tunja - Sogamoso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65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Córdoba - Sucre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45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Ruta Caribe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45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Ruta del Sol Sector 1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45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Ruta del Sol Sector</a:t>
                      </a:r>
                      <a:r>
                        <a:rPr lang="es-ES" sz="1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 2</a:t>
                      </a:r>
                      <a:endParaRPr lang="es-ES" sz="1200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Ruta del Sol Sector</a:t>
                      </a:r>
                      <a:r>
                        <a:rPr lang="es-ES" sz="1200" baseline="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 3</a:t>
                      </a:r>
                      <a:endParaRPr lang="es-ES" sz="1200" dirty="0">
                        <a:solidFill>
                          <a:schemeClr val="accent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accent1">
                              <a:lumMod val="10000"/>
                            </a:schemeClr>
                          </a:solidFill>
                        </a:rPr>
                        <a:t>Transversal de Las Américas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3" name="Imagen 22" descr="023-01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8"/>
          <a:stretch/>
        </p:blipFill>
        <p:spPr>
          <a:xfrm>
            <a:off x="2783839" y="4834350"/>
            <a:ext cx="1034641" cy="749808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8666916" y="244016"/>
            <a:ext cx="30882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Proyectos ejecutando obras</a:t>
            </a:r>
          </a:p>
        </p:txBody>
      </p:sp>
    </p:spTree>
    <p:extLst>
      <p:ext uri="{BB962C8B-B14F-4D97-AF65-F5344CB8AC3E}">
        <p14:creationId xmlns:p14="http://schemas.microsoft.com/office/powerpoint/2010/main" val="25488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2"/>
          <p:cNvSpPr txBox="1">
            <a:spLocks/>
          </p:cNvSpPr>
          <p:nvPr/>
        </p:nvSpPr>
        <p:spPr>
          <a:xfrm>
            <a:off x="302420" y="340076"/>
            <a:ext cx="17944089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40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Concesiones  1-2-3 G</a:t>
            </a:r>
            <a:endParaRPr lang="es-CO" sz="1800" dirty="0">
              <a:solidFill>
                <a:srgbClr val="E36C09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0133" y="1088745"/>
            <a:ext cx="10964295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MX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Actualmente de las tres primeras generaciones de concesiones hacen parte 19 proyectos, 12 de ellos realizan construcción de calzada sencilla y/o doble, rehabilitación y mejoramiento, construcción de túneles puentes y viaductos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73949"/>
              </p:ext>
            </p:extLst>
          </p:nvPr>
        </p:nvGraphicFramePr>
        <p:xfrm>
          <a:off x="650422" y="1796866"/>
          <a:ext cx="10834007" cy="448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4776">
                  <a:extLst>
                    <a:ext uri="{9D8B030D-6E8A-4147-A177-3AD203B41FA5}">
                      <a16:colId xmlns:a16="http://schemas.microsoft.com/office/drawing/2014/main" val="3935224284"/>
                    </a:ext>
                  </a:extLst>
                </a:gridCol>
                <a:gridCol w="7937734">
                  <a:extLst>
                    <a:ext uri="{9D8B030D-6E8A-4147-A177-3AD203B41FA5}">
                      <a16:colId xmlns:a16="http://schemas.microsoft.com/office/drawing/2014/main" val="2441380483"/>
                    </a:ext>
                  </a:extLst>
                </a:gridCol>
                <a:gridCol w="2011497">
                  <a:extLst>
                    <a:ext uri="{9D8B030D-6E8A-4147-A177-3AD203B41FA5}">
                      <a16:colId xmlns:a16="http://schemas.microsoft.com/office/drawing/2014/main" val="1707975051"/>
                    </a:ext>
                  </a:extLst>
                </a:gridCol>
              </a:tblGrid>
              <a:tr h="24551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PROEYECTO</a:t>
                      </a:r>
                      <a:endParaRPr lang="es-MX" sz="1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/>
                        <a:t>INVERSIÓN</a:t>
                      </a:r>
                      <a:r>
                        <a:rPr lang="es-MX" sz="1400" baseline="0" dirty="0"/>
                        <a:t> </a:t>
                      </a:r>
                      <a:endParaRPr lang="es-MX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280634"/>
                  </a:ext>
                </a:extLst>
              </a:tr>
              <a:tr h="270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1G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Bogotá – Villeta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$ 565.172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834348"/>
                  </a:ext>
                </a:extLst>
              </a:tr>
              <a:tr h="270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1G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Bogotá – Villavicencio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$3.189.976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069054"/>
                  </a:ext>
                </a:extLst>
              </a:tr>
              <a:tr h="270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1G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Fontibón</a:t>
                      </a:r>
                      <a:r>
                        <a:rPr lang="es-MX" sz="1600" baseline="0" dirty="0">
                          <a:solidFill>
                            <a:schemeClr val="accent4"/>
                          </a:solidFill>
                        </a:rPr>
                        <a:t> – Facatativá – Los Alpes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$ 440.634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446371"/>
                  </a:ext>
                </a:extLst>
              </a:tr>
              <a:tr h="270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1G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Devimed</a:t>
                      </a:r>
                      <a:r>
                        <a:rPr lang="es-MX" sz="1400" baseline="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s-MX" sz="1100" baseline="0" dirty="0">
                          <a:solidFill>
                            <a:schemeClr val="accent4"/>
                          </a:solidFill>
                        </a:rPr>
                        <a:t>(Puerto Triunfo – Santuario – Marinilla – Medellín)</a:t>
                      </a:r>
                      <a:endParaRPr lang="es-MX" sz="14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$ 301.087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603522"/>
                  </a:ext>
                </a:extLst>
              </a:tr>
              <a:tr h="270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2G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Malla</a:t>
                      </a:r>
                      <a:r>
                        <a:rPr lang="es-MX" sz="1600" baseline="0" dirty="0">
                          <a:solidFill>
                            <a:schemeClr val="accent4"/>
                          </a:solidFill>
                        </a:rPr>
                        <a:t> Vial del Valle del Cauca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$1.995.061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418118"/>
                  </a:ext>
                </a:extLst>
              </a:tr>
              <a:tr h="270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3G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Briceño</a:t>
                      </a:r>
                      <a:r>
                        <a:rPr lang="es-MX" sz="1600" baseline="0" dirty="0">
                          <a:solidFill>
                            <a:schemeClr val="accent4"/>
                          </a:solidFill>
                        </a:rPr>
                        <a:t> – Tunja – Sogamoso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$1. 562.504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953938"/>
                  </a:ext>
                </a:extLst>
              </a:tr>
              <a:tr h="270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3G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Córdoba – Sucre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$ 1.108.764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020693"/>
                  </a:ext>
                </a:extLst>
              </a:tr>
              <a:tr h="270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3G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>
                          <a:solidFill>
                            <a:schemeClr val="accent4"/>
                          </a:solidFill>
                        </a:rPr>
                        <a:t>Ruta Caribe </a:t>
                      </a:r>
                      <a:r>
                        <a:rPr kumimoji="0" lang="es-MX" sz="10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(Cruz del Viso – Cartagena – Palmar de Varela – Malambo - Barranquilla)</a:t>
                      </a:r>
                      <a:endParaRPr lang="es-MX" sz="14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$ 1.721 912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622077"/>
                  </a:ext>
                </a:extLst>
              </a:tr>
              <a:tr h="270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3G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Ruta del Sol</a:t>
                      </a:r>
                      <a:r>
                        <a:rPr lang="es-MX" sz="1600" baseline="0" dirty="0">
                          <a:solidFill>
                            <a:schemeClr val="accent4"/>
                          </a:solidFill>
                        </a:rPr>
                        <a:t> Sector 1 </a:t>
                      </a:r>
                      <a:r>
                        <a:rPr kumimoji="0" lang="es-MX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(Guaduas – El Korán)</a:t>
                      </a:r>
                      <a:endParaRPr lang="es-MX" sz="14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$ 1.287.712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112807"/>
                  </a:ext>
                </a:extLst>
              </a:tr>
              <a:tr h="270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3G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Ruta del Sol Sector 2 </a:t>
                      </a:r>
                      <a:r>
                        <a:rPr kumimoji="0" lang="es-MX" sz="10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(El Korán  – San Roque)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$ 3.150.420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646035"/>
                  </a:ext>
                </a:extLst>
              </a:tr>
              <a:tr h="270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3G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Ruta del Sol Sector 3 </a:t>
                      </a:r>
                      <a:r>
                        <a:rPr kumimoji="0" lang="es-MX" sz="105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(San Roque – Bosconia – Ye de Ciénaga; Carmen de Bolívar – Bosconia – Valledupar)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$</a:t>
                      </a:r>
                      <a:r>
                        <a:rPr lang="es-MX" sz="1600" baseline="0" dirty="0">
                          <a:solidFill>
                            <a:schemeClr val="accent4"/>
                          </a:solidFill>
                        </a:rPr>
                        <a:t> 1</a:t>
                      </a:r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.881.408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022449"/>
                  </a:ext>
                </a:extLst>
              </a:tr>
              <a:tr h="4758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3G</a:t>
                      </a:r>
                      <a:endParaRPr kumimoji="0" lang="es-MX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Transversal de las Américas </a:t>
                      </a:r>
                      <a:r>
                        <a:rPr kumimoji="0" lang="es-MX" sz="10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</a:rPr>
                        <a:t>(El Banco – Magangué – Ye de Ciénaga; Yondó Simití – San Marcos Guaranda; Lomas aisladas – El Tigre – Turbo – Montería – Planeta Rica; Santa Lucia – San Pelayo;  El Banco – Mompox – La Bodega; Talaigua Nuevo – La Gloria)</a:t>
                      </a:r>
                      <a:endParaRPr kumimoji="0" lang="es-MX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dirty="0">
                          <a:solidFill>
                            <a:schemeClr val="accent4"/>
                          </a:solidFill>
                        </a:rPr>
                        <a:t>$ 1.590.063</a:t>
                      </a:r>
                      <a:endParaRPr lang="es-MX" sz="160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32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31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9106" y="2681514"/>
            <a:ext cx="7941733" cy="1016000"/>
          </a:xfrm>
        </p:spPr>
        <p:txBody>
          <a:bodyPr/>
          <a:lstStyle/>
          <a:p>
            <a:pPr algn="ctr"/>
            <a:r>
              <a:rPr lang="es-CO" dirty="0">
                <a:solidFill>
                  <a:srgbClr val="386295"/>
                </a:solidFill>
              </a:rPr>
              <a:t>CUARTA GENERACIÓN DE CONCESIONES VIALES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11614150" y="6451600"/>
            <a:ext cx="577850" cy="365125"/>
          </a:xfrm>
        </p:spPr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7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05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39" y="0"/>
            <a:ext cx="12185904" cy="6858000"/>
          </a:xfrm>
          <a:prstGeom prst="rect">
            <a:avLst/>
          </a:prstGeom>
        </p:spPr>
      </p:pic>
      <p:sp>
        <p:nvSpPr>
          <p:cNvPr id="46" name="Rectángulo 1"/>
          <p:cNvSpPr/>
          <p:nvPr/>
        </p:nvSpPr>
        <p:spPr>
          <a:xfrm>
            <a:off x="407368" y="1767651"/>
            <a:ext cx="6397829" cy="2769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914377" lvl="1" indent="-457189">
              <a:buClr>
                <a:srgbClr val="FFC000"/>
              </a:buClr>
            </a:pPr>
            <a:endParaRPr lang="en-US" sz="1200" dirty="0">
              <a:solidFill>
                <a:srgbClr val="366092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06730" y="3717032"/>
            <a:ext cx="87491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500594" y="3717032"/>
            <a:ext cx="721245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894830" y="709642"/>
            <a:ext cx="866846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FFC000"/>
              </a:buClr>
            </a:pPr>
            <a:r>
              <a:rPr lang="es-ES_tradnl" sz="2000" b="1" dirty="0">
                <a:solidFill>
                  <a:srgbClr val="A6A6A6">
                    <a:lumMod val="50000"/>
                  </a:srgbClr>
                </a:solidFill>
                <a:latin typeface="Candara" panose="020E0502030303020204" pitchFamily="34" charset="0"/>
              </a:rPr>
              <a:t>Cubre </a:t>
            </a:r>
            <a:r>
              <a:rPr lang="es-ES_tradnl" sz="2400" b="1" dirty="0">
                <a:solidFill>
                  <a:srgbClr val="366092"/>
                </a:solidFill>
                <a:effectLst>
                  <a:glow rad="63500">
                    <a:srgbClr val="7F7F7F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</a:rPr>
              <a:t>7,000 km </a:t>
            </a:r>
            <a:r>
              <a:rPr lang="es-ES_tradnl" sz="2000" b="1" dirty="0">
                <a:solidFill>
                  <a:srgbClr val="A6A6A6">
                    <a:lumMod val="50000"/>
                  </a:srgbClr>
                </a:solidFill>
                <a:latin typeface="Candara" panose="020E0502030303020204" pitchFamily="34" charset="0"/>
              </a:rPr>
              <a:t>y representa más de </a:t>
            </a:r>
          </a:p>
          <a:p>
            <a:pPr lvl="1">
              <a:buClr>
                <a:srgbClr val="FFC000"/>
              </a:buClr>
            </a:pPr>
            <a:r>
              <a:rPr lang="es-ES_tradnl" sz="2400" b="1" dirty="0">
                <a:solidFill>
                  <a:srgbClr val="366092"/>
                </a:solidFill>
                <a:effectLst>
                  <a:glow rad="63500">
                    <a:srgbClr val="7F7F7F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</a:rPr>
              <a:t>$50</a:t>
            </a:r>
            <a:r>
              <a:rPr lang="es-ES_tradnl" sz="2000" b="1" dirty="0">
                <a:solidFill>
                  <a:srgbClr val="A6A6A6">
                    <a:lumMod val="50000"/>
                  </a:srgbClr>
                </a:solidFill>
                <a:latin typeface="Candara" panose="020E0502030303020204" pitchFamily="34" charset="0"/>
              </a:rPr>
              <a:t> </a:t>
            </a:r>
            <a:r>
              <a:rPr lang="es-ES_tradnl" sz="2400" b="1" dirty="0">
                <a:solidFill>
                  <a:srgbClr val="366092"/>
                </a:solidFill>
                <a:effectLst>
                  <a:glow rad="63500">
                    <a:srgbClr val="7F7F7F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</a:rPr>
              <a:t>billones</a:t>
            </a:r>
            <a:r>
              <a:rPr lang="es-ES_tradnl" sz="2000" b="1" dirty="0">
                <a:solidFill>
                  <a:srgbClr val="A6A6A6">
                    <a:lumMod val="50000"/>
                  </a:srgbClr>
                </a:solidFill>
                <a:latin typeface="Candara" panose="020E0502030303020204" pitchFamily="34" charset="0"/>
              </a:rPr>
              <a:t> de inversión </a:t>
            </a:r>
          </a:p>
          <a:p>
            <a:pPr lvl="1">
              <a:buClr>
                <a:srgbClr val="FFC000"/>
              </a:buClr>
            </a:pPr>
            <a:r>
              <a:rPr lang="es-ES_tradnl" sz="2000" b="1" dirty="0">
                <a:solidFill>
                  <a:srgbClr val="A6A6A6">
                    <a:lumMod val="50000"/>
                  </a:srgbClr>
                </a:solidFill>
                <a:latin typeface="Candara" panose="020E0502030303020204" pitchFamily="34" charset="0"/>
              </a:rPr>
              <a:t>divididos en más de </a:t>
            </a:r>
            <a:r>
              <a:rPr lang="es-ES_tradnl" sz="2400" b="1" dirty="0">
                <a:solidFill>
                  <a:srgbClr val="366092"/>
                </a:solidFill>
                <a:effectLst>
                  <a:glow rad="63500">
                    <a:srgbClr val="7F7F7F">
                      <a:satMod val="175000"/>
                      <a:alpha val="40000"/>
                    </a:srgbClr>
                  </a:glow>
                </a:effectLst>
                <a:latin typeface="Candara" panose="020E0502030303020204" pitchFamily="34" charset="0"/>
              </a:rPr>
              <a:t>40 proyectos</a:t>
            </a:r>
          </a:p>
          <a:p>
            <a:pPr lvl="1">
              <a:buClr>
                <a:srgbClr val="FFC000"/>
              </a:buClr>
            </a:pPr>
            <a:endParaRPr lang="es-ES_tradnl" sz="2000" b="1" dirty="0">
              <a:solidFill>
                <a:srgbClr val="366092"/>
              </a:solidFill>
              <a:effectLst>
                <a:glow rad="63500">
                  <a:srgbClr val="7F7F7F">
                    <a:satMod val="175000"/>
                    <a:alpha val="40000"/>
                  </a:srgbClr>
                </a:glow>
              </a:effectLst>
              <a:latin typeface="Candara" panose="020E050203030302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000" b="1" dirty="0">
                <a:solidFill>
                  <a:srgbClr val="A6A6A6">
                    <a:lumMod val="50000"/>
                  </a:srgbClr>
                </a:solidFill>
                <a:latin typeface="Candara" panose="020E0502030303020204" pitchFamily="34" charset="0"/>
              </a:rPr>
              <a:t> Dobles calzadas:          Más de 1.370 km</a:t>
            </a:r>
            <a:endParaRPr lang="es-CO" sz="2000" b="1" dirty="0">
              <a:solidFill>
                <a:srgbClr val="A6A6A6">
                  <a:lumMod val="50000"/>
                </a:srgbClr>
              </a:solidFill>
              <a:latin typeface="Candara" panose="020E050203030302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000" b="1" dirty="0">
                <a:solidFill>
                  <a:srgbClr val="A6A6A6">
                    <a:lumMod val="50000"/>
                  </a:srgbClr>
                </a:solidFill>
                <a:latin typeface="Candara" panose="020E0502030303020204" pitchFamily="34" charset="0"/>
              </a:rPr>
              <a:t> Número de túneles:                      141 </a:t>
            </a:r>
            <a:r>
              <a:rPr lang="es-MX" sz="2000" b="1" dirty="0" err="1">
                <a:solidFill>
                  <a:srgbClr val="A6A6A6">
                    <a:lumMod val="50000"/>
                  </a:srgbClr>
                </a:solidFill>
                <a:latin typeface="Candara" panose="020E0502030303020204" pitchFamily="34" charset="0"/>
              </a:rPr>
              <a:t>uds</a:t>
            </a:r>
            <a:r>
              <a:rPr lang="es-MX" sz="2000" b="1" dirty="0">
                <a:solidFill>
                  <a:srgbClr val="A6A6A6">
                    <a:lumMod val="50000"/>
                  </a:srgbClr>
                </a:solidFill>
                <a:latin typeface="Candara" panose="020E0502030303020204" pitchFamily="34" charset="0"/>
              </a:rPr>
              <a:t> </a:t>
            </a:r>
            <a:endParaRPr lang="es-CO" sz="2000" b="1" dirty="0">
              <a:solidFill>
                <a:srgbClr val="A6A6A6">
                  <a:lumMod val="50000"/>
                </a:srgbClr>
              </a:solidFill>
              <a:latin typeface="Candara" panose="020E050203030302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000" b="1" dirty="0">
                <a:solidFill>
                  <a:srgbClr val="A6A6A6">
                    <a:lumMod val="50000"/>
                  </a:srgbClr>
                </a:solidFill>
                <a:latin typeface="Candara" panose="020E0502030303020204" pitchFamily="34" charset="0"/>
              </a:rPr>
              <a:t> Km totales de túneles:                  125 km   </a:t>
            </a:r>
            <a:endParaRPr lang="es-CO" sz="2000" b="1" dirty="0">
              <a:solidFill>
                <a:srgbClr val="A6A6A6">
                  <a:lumMod val="50000"/>
                </a:srgbClr>
              </a:solidFill>
              <a:latin typeface="Candara" panose="020E050203030302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000" b="1" dirty="0">
                <a:solidFill>
                  <a:srgbClr val="A6A6A6">
                    <a:lumMod val="50000"/>
                  </a:srgbClr>
                </a:solidFill>
                <a:latin typeface="Candara" panose="020E0502030303020204" pitchFamily="34" charset="0"/>
              </a:rPr>
              <a:t> Número de viaductos:               1.300 </a:t>
            </a:r>
            <a:r>
              <a:rPr lang="es-MX" sz="2000" b="1" dirty="0" err="1">
                <a:solidFill>
                  <a:srgbClr val="A6A6A6">
                    <a:lumMod val="50000"/>
                  </a:srgbClr>
                </a:solidFill>
                <a:latin typeface="Candara" panose="020E0502030303020204" pitchFamily="34" charset="0"/>
              </a:rPr>
              <a:t>uds</a:t>
            </a:r>
            <a:r>
              <a:rPr lang="es-MX" sz="2000" b="1" dirty="0">
                <a:solidFill>
                  <a:srgbClr val="A6A6A6">
                    <a:lumMod val="50000"/>
                  </a:srgbClr>
                </a:solidFill>
                <a:latin typeface="Candara" panose="020E0502030303020204" pitchFamily="34" charset="0"/>
              </a:rPr>
              <a:t>      </a:t>
            </a:r>
            <a:endParaRPr lang="es-CO" sz="2000" b="1" dirty="0">
              <a:solidFill>
                <a:srgbClr val="A6A6A6">
                  <a:lumMod val="50000"/>
                </a:srgbClr>
              </a:solidFill>
              <a:latin typeface="Candara" panose="020E050203030302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000" b="1" dirty="0">
                <a:solidFill>
                  <a:srgbClr val="A6A6A6">
                    <a:lumMod val="50000"/>
                  </a:srgbClr>
                </a:solidFill>
                <a:latin typeface="Candara" panose="020E0502030303020204" pitchFamily="34" charset="0"/>
              </a:rPr>
              <a:t> Km viaductos:                                 146 Km</a:t>
            </a:r>
            <a:endParaRPr lang="es-CO" sz="2000" b="1" dirty="0">
              <a:solidFill>
                <a:srgbClr val="A6A6A6">
                  <a:lumMod val="50000"/>
                </a:srgbClr>
              </a:solidFill>
              <a:latin typeface="Candara" panose="020E0502030303020204" pitchFamily="34" charset="0"/>
            </a:endParaRPr>
          </a:p>
          <a:p>
            <a:pPr lvl="4">
              <a:buClr>
                <a:srgbClr val="FFC000"/>
              </a:buClr>
              <a:buFont typeface="Arial" pitchFamily="34" charset="0"/>
              <a:buChar char="•"/>
            </a:pPr>
            <a:endParaRPr lang="es-CO" sz="2000" b="1" dirty="0">
              <a:solidFill>
                <a:srgbClr val="A6A6A6">
                  <a:lumMod val="50000"/>
                </a:srgb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b="1">
                <a:solidFill>
                  <a:srgbClr val="386295"/>
                </a:solidFill>
              </a:rPr>
              <a:pPr/>
              <a:t>9</a:t>
            </a:fld>
            <a:endParaRPr lang="es-CO" b="1" dirty="0">
              <a:solidFill>
                <a:srgbClr val="386295"/>
              </a:solidFill>
            </a:endParaRPr>
          </a:p>
        </p:txBody>
      </p:sp>
      <p:sp>
        <p:nvSpPr>
          <p:cNvPr id="28" name="Título 2"/>
          <p:cNvSpPr txBox="1">
            <a:spLocks/>
          </p:cNvSpPr>
          <p:nvPr/>
        </p:nvSpPr>
        <p:spPr>
          <a:xfrm>
            <a:off x="4894830" y="-34026"/>
            <a:ext cx="7247435" cy="7486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accent4"/>
                </a:solidFill>
                <a:latin typeface="Candar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800" dirty="0">
                <a:solidFill>
                  <a:srgbClr val="E36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Autopistas 4ta Generación </a:t>
            </a:r>
            <a:endParaRPr lang="es-CO" sz="2000" dirty="0">
              <a:solidFill>
                <a:srgbClr val="E36C09"/>
              </a:solidFill>
            </a:endParaRPr>
          </a:p>
        </p:txBody>
      </p:sp>
      <p:pic>
        <p:nvPicPr>
          <p:cNvPr id="10" name="Imagen 9" descr="06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04" y="5085184"/>
            <a:ext cx="1660534" cy="15799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5994306" y="4577684"/>
          <a:ext cx="5314950" cy="20916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73247">
                  <a:extLst>
                    <a:ext uri="{9D8B030D-6E8A-4147-A177-3AD203B41FA5}">
                      <a16:colId xmlns:a16="http://schemas.microsoft.com/office/drawing/2014/main" val="1975456117"/>
                    </a:ext>
                  </a:extLst>
                </a:gridCol>
                <a:gridCol w="2441703">
                  <a:extLst>
                    <a:ext uri="{9D8B030D-6E8A-4147-A177-3AD203B41FA5}">
                      <a16:colId xmlns:a16="http://schemas.microsoft.com/office/drawing/2014/main" val="147889946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PROGRAMA 4G</a:t>
                      </a:r>
                      <a:endParaRPr lang="es-MX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CAPEX </a:t>
                      </a:r>
                    </a:p>
                    <a:p>
                      <a:pPr algn="ctr" fontAlgn="ctr"/>
                      <a:r>
                        <a:rPr lang="es-MX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(millones de pesos Dic 2015)</a:t>
                      </a:r>
                      <a:endParaRPr lang="es-MX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341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CONCESIONES CORTAS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 dirty="0">
                          <a:effectLst/>
                        </a:rPr>
                        <a:t>$</a:t>
                      </a:r>
                      <a:r>
                        <a:rPr lang="es-MX" sz="1600" u="none" strike="noStrike" baseline="0" dirty="0">
                          <a:effectLst/>
                        </a:rPr>
                        <a:t> </a:t>
                      </a:r>
                      <a:r>
                        <a:rPr lang="es-MX" sz="1600" u="none" strike="noStrike" dirty="0">
                          <a:effectLst/>
                        </a:rPr>
                        <a:t>257.372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5572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OLA 1 </a:t>
                      </a:r>
                      <a:r>
                        <a:rPr lang="es-MX" sz="1100" u="none" strike="noStrike" dirty="0">
                          <a:effectLst/>
                        </a:rPr>
                        <a:t>(10 Proyectos)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 dirty="0">
                          <a:effectLst/>
                        </a:rPr>
                        <a:t>$</a:t>
                      </a:r>
                      <a:r>
                        <a:rPr lang="es-MX" sz="1600" u="none" strike="noStrike" baseline="0" dirty="0">
                          <a:effectLst/>
                        </a:rPr>
                        <a:t> </a:t>
                      </a:r>
                      <a:r>
                        <a:rPr lang="es-MX" sz="1600" u="none" strike="noStrike" dirty="0">
                          <a:effectLst/>
                        </a:rPr>
                        <a:t>14.504.288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42528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OLA 2 </a:t>
                      </a:r>
                      <a:r>
                        <a:rPr kumimoji="0" lang="es-MX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8629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(9 Proyectos)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 dirty="0">
                          <a:effectLst/>
                        </a:rPr>
                        <a:t>$ 13.136.154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43857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OLA 3 </a:t>
                      </a:r>
                      <a:r>
                        <a:rPr kumimoji="0" lang="es-MX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8629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 Proyecto)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 dirty="0">
                          <a:effectLst/>
                        </a:rPr>
                        <a:t>$ 888.890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98108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Iniciativas Privadas </a:t>
                      </a:r>
                      <a:r>
                        <a:rPr kumimoji="0" lang="es-MX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8629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(9 Proyectos)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u="none" strike="noStrike" dirty="0">
                          <a:effectLst/>
                        </a:rPr>
                        <a:t>$ 9.883.253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31103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TOTAL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1" u="none" strike="noStrike" dirty="0">
                          <a:effectLst/>
                        </a:rPr>
                        <a:t>$</a:t>
                      </a:r>
                      <a:r>
                        <a:rPr lang="es-MX" sz="1600" b="1" u="none" strike="noStrike" baseline="0" dirty="0">
                          <a:effectLst/>
                        </a:rPr>
                        <a:t> </a:t>
                      </a:r>
                      <a:r>
                        <a:rPr lang="es-MX" sz="1600" b="1" u="none" strike="noStrike" dirty="0">
                          <a:effectLst/>
                        </a:rPr>
                        <a:t>38.669.957 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176581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6658874" y="4081993"/>
            <a:ext cx="3804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1837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ADJUDICADOS</a:t>
            </a:r>
          </a:p>
        </p:txBody>
      </p:sp>
    </p:spTree>
    <p:extLst>
      <p:ext uri="{BB962C8B-B14F-4D97-AF65-F5344CB8AC3E}">
        <p14:creationId xmlns:p14="http://schemas.microsoft.com/office/powerpoint/2010/main" val="6816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1R.JuqvUKq1ooSY0XBD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loeukbkC27FQiS1qUE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VFNPLT8Ua98uLBCIL4c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tJt2Wj10eKpMgU4_al4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xhAqMzkC79VmyB5OJ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aBqouLVE.2phnNOznu8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6YG7AWgUWRMd25FpTc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lantilla ANI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spcAft>
            <a:spcPts val="600"/>
          </a:spcAft>
          <a:buClr>
            <a:schemeClr val="accent2"/>
          </a:buClr>
          <a:buSzPct val="120000"/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I2">
    <a:dk1>
      <a:srgbClr val="386295"/>
    </a:dk1>
    <a:lt1>
      <a:sysClr val="window" lastClr="FFFFFF"/>
    </a:lt1>
    <a:dk2>
      <a:srgbClr val="244061"/>
    </a:dk2>
    <a:lt2>
      <a:srgbClr val="B8CCE4"/>
    </a:lt2>
    <a:accent1>
      <a:srgbClr val="D9D9D9"/>
    </a:accent1>
    <a:accent2>
      <a:srgbClr val="A6A6A6"/>
    </a:accent2>
    <a:accent3>
      <a:srgbClr val="7F7F7F"/>
    </a:accent3>
    <a:accent4>
      <a:srgbClr val="424242"/>
    </a:accent4>
    <a:accent5>
      <a:srgbClr val="E36C09"/>
    </a:accent5>
    <a:accent6>
      <a:srgbClr val="366092"/>
    </a:accent6>
    <a:hlink>
      <a:srgbClr val="244061"/>
    </a:hlink>
    <a:folHlink>
      <a:srgbClr val="1C314A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1584</Words>
  <Application>Microsoft Office PowerPoint</Application>
  <PresentationFormat>Panorámica</PresentationFormat>
  <Paragraphs>454</Paragraphs>
  <Slides>20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Browallia New</vt:lpstr>
      <vt:lpstr>Calibri</vt:lpstr>
      <vt:lpstr>Candara</vt:lpstr>
      <vt:lpstr>Helvetica Neue Bold Condensed</vt:lpstr>
      <vt:lpstr>Impact</vt:lpstr>
      <vt:lpstr>Rockwell</vt:lpstr>
      <vt:lpstr>Times New Roman</vt:lpstr>
      <vt:lpstr>Wingdings</vt:lpstr>
      <vt:lpstr>plantilla ANI</vt:lpstr>
      <vt:lpstr>think-cell Slide</vt:lpstr>
      <vt:lpstr>Agencia Nacional de Infraestructura</vt:lpstr>
      <vt:lpstr>1. ¿QUÉ ES LA ANI?</vt:lpstr>
      <vt:lpstr>Presentación de PowerPoint</vt:lpstr>
      <vt:lpstr>2. ¿QUÉ ESTAMOS HACIENDO?</vt:lpstr>
      <vt:lpstr>1° - 2°- 3° GENERACIÓN DE CONCESIONES VIALES </vt:lpstr>
      <vt:lpstr>Presentación de PowerPoint</vt:lpstr>
      <vt:lpstr>Presentación de PowerPoint</vt:lpstr>
      <vt:lpstr>CUARTA GENERACIÓN DE CONCESIONES VIALES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INFRAESTRUCTURA AEROPORTUARIA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Cecilia  Cardona Restrepo</dc:creator>
  <cp:lastModifiedBy>Ricardo Aguilera Wilches</cp:lastModifiedBy>
  <cp:revision>272</cp:revision>
  <cp:lastPrinted>2016-07-15T16:38:14Z</cp:lastPrinted>
  <dcterms:created xsi:type="dcterms:W3CDTF">2015-09-16T17:13:41Z</dcterms:created>
  <dcterms:modified xsi:type="dcterms:W3CDTF">2016-07-15T20:50:55Z</dcterms:modified>
</cp:coreProperties>
</file>