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6" r:id="rId2"/>
    <p:sldId id="343" r:id="rId3"/>
    <p:sldId id="344" r:id="rId4"/>
    <p:sldId id="345" r:id="rId5"/>
    <p:sldId id="346" r:id="rId6"/>
    <p:sldId id="355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6" r:id="rId15"/>
  </p:sldIdLst>
  <p:sldSz cx="9906000" cy="6858000" type="A4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ina" initials="C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E36B1A"/>
    <a:srgbClr val="082754"/>
    <a:srgbClr val="0A4D7A"/>
    <a:srgbClr val="094677"/>
    <a:srgbClr val="800000"/>
    <a:srgbClr val="996633"/>
    <a:srgbClr val="FF0066"/>
    <a:srgbClr val="09466D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2089" autoAdjust="0"/>
  </p:normalViewPr>
  <p:slideViewPr>
    <p:cSldViewPr>
      <p:cViewPr varScale="1">
        <p:scale>
          <a:sx n="98" d="100"/>
          <a:sy n="98" d="100"/>
        </p:scale>
        <p:origin x="108" y="12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4C3A2F-84CF-41A4-A882-29B94EC65656}" type="datetimeFigureOut">
              <a:rPr lang="es-CO"/>
              <a:pPr>
                <a:defRPr/>
              </a:pPr>
              <a:t>04/04/2016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17C769-987F-44FC-8799-969FD1BF8408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04492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6E04C2-2937-4629-B9AF-2D8FE3CFA728}" type="datetimeFigureOut">
              <a:rPr lang="es-CO"/>
              <a:pPr>
                <a:defRPr/>
              </a:pPr>
              <a:t>04/04/2016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C2F1E3-85BB-4AD3-AAD2-C10CC4743F1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8901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2F1E3-85BB-4AD3-AAD2-C10CC4743F15}" type="slidenum">
              <a:rPr lang="es-CO" smtClean="0"/>
              <a:pPr>
                <a:defRPr/>
              </a:pPr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996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9906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0355-26A5-4923-A7FF-4852F58F83CA}" type="datetimeFigureOut">
              <a:rPr lang="es-CO"/>
              <a:pPr>
                <a:defRPr/>
              </a:pPr>
              <a:t>04/04/2016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DCF29-C0DE-49D9-8F45-889FAB45E52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392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6677-3D09-45AE-A83A-B0678347935F}" type="datetimeFigureOut">
              <a:rPr lang="es-CO"/>
              <a:pPr>
                <a:defRPr/>
              </a:pPr>
              <a:t>04/04/2016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3907-615D-43EC-B056-925FD45450C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449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9FEC7-C8AB-4F3D-91C6-25182E146705}" type="datetimeFigureOut">
              <a:rPr lang="es-CO"/>
              <a:pPr>
                <a:defRPr/>
              </a:pPr>
              <a:t>04/04/2016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C104-C271-4922-9FC2-3341AD69F88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301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>
            <a:spLocks noChangeArrowheads="1"/>
          </p:cNvSpPr>
          <p:nvPr userDrawn="1"/>
        </p:nvSpPr>
        <p:spPr bwMode="auto">
          <a:xfrm>
            <a:off x="3524655" y="982469"/>
            <a:ext cx="27283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5" name="Rectángulo 5"/>
          <p:cNvSpPr>
            <a:spLocks noChangeArrowheads="1"/>
          </p:cNvSpPr>
          <p:nvPr userDrawn="1"/>
        </p:nvSpPr>
        <p:spPr bwMode="auto">
          <a:xfrm>
            <a:off x="2072680" y="404784"/>
            <a:ext cx="28245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D2270-E326-45CC-A74C-B7529D1D1E01}" type="datetimeFigureOut">
              <a:rPr lang="es-CO"/>
              <a:pPr>
                <a:defRPr/>
              </a:pPr>
              <a:t>04/04/2016</a:t>
            </a:fld>
            <a:endParaRPr lang="es-CO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55C2-788E-4091-A131-A16F25D81A9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164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DC81-7317-452B-9405-5541A6BB74A7}" type="datetimeFigureOut">
              <a:rPr lang="es-CO"/>
              <a:pPr>
                <a:defRPr/>
              </a:pPr>
              <a:t>04/04/2016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6561-1D88-4C34-98FD-B7048EFBB73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1231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81BC-47E4-4861-BE15-594C7865B601}" type="datetimeFigureOut">
              <a:rPr lang="es-CO"/>
              <a:pPr>
                <a:defRPr/>
              </a:pPr>
              <a:t>04/04/2016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173D-9669-4A0E-85E4-36AE27FF230A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96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A72E-ABC7-4FCF-AF24-9C07DAE45820}" type="datetimeFigureOut">
              <a:rPr lang="es-CO"/>
              <a:pPr>
                <a:defRPr/>
              </a:pPr>
              <a:t>04/04/2016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906C-CF78-44A0-9320-6C77DAF4A51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74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0CD5E-953A-4870-A99B-4DA9B7B30237}" type="datetimeFigureOut">
              <a:rPr lang="es-CO"/>
              <a:pPr>
                <a:defRPr/>
              </a:pPr>
              <a:t>04/04/2016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07B63-2748-423D-83A5-BB10F6308C9E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427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B672-67BC-4FAC-8850-3219C01847CD}" type="datetimeFigureOut">
              <a:rPr lang="es-CO"/>
              <a:pPr>
                <a:defRPr/>
              </a:pPr>
              <a:t>04/04/2016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B299-7353-42A4-B5CE-E512678E874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480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FA60-3E14-4470-B633-3EEF6DABC52F}" type="datetimeFigureOut">
              <a:rPr lang="es-CO"/>
              <a:pPr>
                <a:defRPr/>
              </a:pPr>
              <a:t>04/04/2016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E04B6-64A3-4D4F-901E-2433E906C437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378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4B47-C5F1-441A-B1AC-72F85E5FA3A0}" type="datetimeFigureOut">
              <a:rPr lang="es-CO"/>
              <a:pPr>
                <a:defRPr/>
              </a:pPr>
              <a:t>04/04/2016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B9FE-C7BF-4A07-9104-9FB5F2F8D7F1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371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pic>
        <p:nvPicPr>
          <p:cNvPr id="1027" name="7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906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033866-6AF4-4A2D-ACAA-9F63535E8C2A}" type="datetimeFigureOut">
              <a:rPr lang="es-CO"/>
              <a:pPr>
                <a:defRPr/>
              </a:pPr>
              <a:t>04/04/2016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BDFA6C-B1FB-4021-845A-52808C171FE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92076"/>
            <a:ext cx="1013043" cy="7426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22700" r="2941" b="22701"/>
          <a:stretch/>
        </p:blipFill>
        <p:spPr>
          <a:xfrm>
            <a:off x="8255000" y="44451"/>
            <a:ext cx="1420773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Impac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CO" dirty="0"/>
          </a:p>
        </p:txBody>
      </p:sp>
      <p:pic>
        <p:nvPicPr>
          <p:cNvPr id="4100" name="Picture 2" descr="D:\Manual de Identidad Corporativa\Manual JPG\MANUAL ANI FINAL PRIMERA PARTE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-273671"/>
            <a:ext cx="10023475" cy="723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contenido"/>
          <p:cNvSpPr>
            <a:spLocks noGrp="1"/>
          </p:cNvSpPr>
          <p:nvPr>
            <p:ph idx="1"/>
          </p:nvPr>
        </p:nvSpPr>
        <p:spPr>
          <a:xfrm>
            <a:off x="495300" y="476250"/>
            <a:ext cx="8915400" cy="564991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s-CO" altLang="es-CO" b="1" dirty="0" smtClean="0"/>
              <a:t>              VICEPRESIDENCIA  JURÍDICA</a:t>
            </a:r>
          </a:p>
          <a:p>
            <a:pPr>
              <a:buFont typeface="Arial" panose="020B0604020202020204" pitchFamily="34" charset="0"/>
              <a:buNone/>
            </a:pPr>
            <a:endParaRPr lang="es-CO" altLang="es-CO" b="1" dirty="0" smtClean="0"/>
          </a:p>
          <a:p>
            <a:pPr>
              <a:buFont typeface="Arial" panose="020B0604020202020204" pitchFamily="34" charset="0"/>
              <a:buNone/>
            </a:pPr>
            <a:endParaRPr lang="es-CO" altLang="es-CO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s-ES" sz="4000" b="1" dirty="0"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14340" name="5 Imagen" descr="C:\Users\jarodriguez\AppData\Local\Microsoft\Windows\Temporary Internet Files\Content.Word\20131121_1506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628775"/>
            <a:ext cx="24384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7 Imagen" descr="C:\Documents and Settings\aamado\Mis documentos\ARCHIVO GRUPO DE CONTRATACION\20131105_1528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060575"/>
            <a:ext cx="25908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8 Imagen" descr="C:\Documents and Settings\aamado\Mis documentos\ARCHIVO GRUPO DE CONTRATACION\20131105_1534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4076700"/>
            <a:ext cx="2486025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9 CuadroTexto"/>
          <p:cNvSpPr txBox="1">
            <a:spLocks noChangeArrowheads="1"/>
          </p:cNvSpPr>
          <p:nvPr/>
        </p:nvSpPr>
        <p:spPr bwMode="auto">
          <a:xfrm>
            <a:off x="1639888" y="4868863"/>
            <a:ext cx="496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/>
              <a:t>Defensa Judicial                    Contratación</a:t>
            </a:r>
          </a:p>
        </p:txBody>
      </p:sp>
    </p:spTree>
    <p:extLst>
      <p:ext uri="{BB962C8B-B14F-4D97-AF65-F5344CB8AC3E}">
        <p14:creationId xmlns:p14="http://schemas.microsoft.com/office/powerpoint/2010/main" val="31902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contenido"/>
          <p:cNvSpPr>
            <a:spLocks noGrp="1"/>
          </p:cNvSpPr>
          <p:nvPr>
            <p:ph idx="1"/>
          </p:nvPr>
        </p:nvSpPr>
        <p:spPr>
          <a:xfrm>
            <a:off x="495300" y="1341438"/>
            <a:ext cx="8915400" cy="47847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s-CO" altLang="es-CO" b="1" dirty="0" smtClean="0"/>
              <a:t>VICEPRESIDENCIA ADMINISTRATIVA Y FINANCIERA</a:t>
            </a:r>
          </a:p>
          <a:p>
            <a:r>
              <a:rPr lang="es-CO" altLang="es-CO" dirty="0" smtClean="0"/>
              <a:t>Inventario de archivo 100%</a:t>
            </a:r>
          </a:p>
          <a:p>
            <a:r>
              <a:rPr lang="es-CO" altLang="es-CO" dirty="0" smtClean="0"/>
              <a:t>Control archivo de contratos – hoja de control</a:t>
            </a:r>
          </a:p>
          <a:p>
            <a:r>
              <a:rPr lang="es-CO" altLang="es-CO" dirty="0" smtClean="0"/>
              <a:t>Control numeración de contratos</a:t>
            </a:r>
          </a:p>
          <a:p>
            <a:r>
              <a:rPr lang="es-CO" altLang="es-CO" dirty="0" smtClean="0"/>
              <a:t>Hoja de control Historias laborales </a:t>
            </a:r>
          </a:p>
          <a:p>
            <a:r>
              <a:rPr lang="es-CO" altLang="es-CO" sz="2800" dirty="0" smtClean="0"/>
              <a:t>Se independizó el archivo Historias Laborales</a:t>
            </a:r>
            <a:endParaRPr lang="es-CO" altLang="es-CO" sz="1400" dirty="0" smtClean="0"/>
          </a:p>
          <a:p>
            <a:r>
              <a:rPr lang="es-CO" altLang="es-CO" dirty="0" smtClean="0"/>
              <a:t>Control de numeración de  </a:t>
            </a:r>
            <a:r>
              <a:rPr lang="es-CO" altLang="es-CO" dirty="0" smtClean="0"/>
              <a:t>resoluciones</a:t>
            </a:r>
          </a:p>
          <a:p>
            <a:r>
              <a:rPr lang="es-CO" altLang="es-CO" dirty="0" smtClean="0"/>
              <a:t>Transferencias documentales realizadas</a:t>
            </a:r>
            <a:endParaRPr lang="es-CO" altLang="es-CO" dirty="0" smtClean="0"/>
          </a:p>
          <a:p>
            <a:pPr>
              <a:buFont typeface="Arial" panose="020B0604020202020204" pitchFamily="34" charset="0"/>
              <a:buNone/>
            </a:pPr>
            <a:endParaRPr lang="es-CO" altLang="es-CO" dirty="0" smtClean="0"/>
          </a:p>
          <a:p>
            <a:pPr>
              <a:buFont typeface="Arial" panose="020B0604020202020204" pitchFamily="34" charset="0"/>
              <a:buNone/>
            </a:pPr>
            <a:endParaRPr lang="es-CO" altLang="es-CO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s-ES" sz="4000" b="1" dirty="0"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15364" name="5 Imagen" descr="C:\Users\jarodriguez\AppData\Local\Microsoft\Windows\Temporary Internet Files\Content.Word\20131121_165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3213100"/>
            <a:ext cx="20875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O" altLang="es-CO" b="1" dirty="0" smtClean="0"/>
              <a:t> SISTEMA DE GESTIÓN DOCUMENTAL ORFEO</a:t>
            </a:r>
          </a:p>
          <a:p>
            <a:pPr algn="just">
              <a:buFont typeface="+mj-lt"/>
              <a:buAutoNum type="arabicPeriod"/>
            </a:pPr>
            <a:r>
              <a:rPr lang="es-CO" altLang="es-CO" sz="1200" dirty="0" smtClean="0"/>
              <a:t>Desarrollado </a:t>
            </a:r>
            <a:r>
              <a:rPr lang="es-CO" altLang="es-CO" sz="1200" dirty="0" smtClean="0"/>
              <a:t>lo necesario para que los documentos puedan radicarse y firmarse digitalmente en formato </a:t>
            </a:r>
            <a:r>
              <a:rPr lang="es-CO" altLang="es-CO" sz="1200" dirty="0" err="1" smtClean="0"/>
              <a:t>pdf</a:t>
            </a:r>
            <a:r>
              <a:rPr lang="es-CO" altLang="es-CO" sz="1200" dirty="0" smtClean="0"/>
              <a:t>/a , también la elaboración de manual de usuario y la capacitación para su uso(Falta definir </a:t>
            </a:r>
            <a:r>
              <a:rPr lang="es-CO" altLang="es-CO" sz="1200" dirty="0" err="1" smtClean="0"/>
              <a:t>VoBo</a:t>
            </a:r>
            <a:r>
              <a:rPr lang="es-CO" altLang="es-CO" sz="1200" dirty="0" smtClean="0"/>
              <a:t> en la firma de los documentos.)</a:t>
            </a:r>
          </a:p>
          <a:p>
            <a:pPr algn="just">
              <a:buFont typeface="+mj-lt"/>
              <a:buAutoNum type="arabicPeriod"/>
            </a:pPr>
            <a:r>
              <a:rPr lang="es-CO" altLang="es-CO" sz="1200" dirty="0" smtClean="0"/>
              <a:t>Digitalización en formato PDF/A</a:t>
            </a:r>
          </a:p>
          <a:p>
            <a:pPr>
              <a:buFont typeface="+mj-lt"/>
              <a:buAutoNum type="arabicPeriod"/>
            </a:pPr>
            <a:r>
              <a:rPr lang="es-MX" sz="1200" dirty="0"/>
              <a:t>Solicitado por el grupo de atención al ciudadano</a:t>
            </a:r>
            <a:r>
              <a:rPr lang="es-MX" sz="1200" dirty="0" smtClean="0"/>
              <a:t>: Para </a:t>
            </a:r>
            <a:r>
              <a:rPr lang="es-MX" sz="1200" dirty="0"/>
              <a:t>las encuestas de percepción de usuarios, modificar la calificación así:</a:t>
            </a:r>
            <a:endParaRPr lang="es-CO" sz="1200" dirty="0"/>
          </a:p>
          <a:p>
            <a:pPr marL="400050" lvl="1" indent="0">
              <a:buNone/>
            </a:pPr>
            <a:r>
              <a:rPr lang="es-MX" sz="1200" dirty="0"/>
              <a:t>a. Oportuno, claro, de fondo y notificado……………………… 3 puntos</a:t>
            </a:r>
            <a:endParaRPr lang="es-CO" sz="1200" dirty="0"/>
          </a:p>
          <a:p>
            <a:pPr marL="400050" lvl="1" indent="0">
              <a:buNone/>
            </a:pPr>
            <a:r>
              <a:rPr lang="es-MX" sz="1200" dirty="0"/>
              <a:t>b. Oportuno, ( no) claro, no completo o de fondo y notificado…………….2 puntos</a:t>
            </a:r>
            <a:endParaRPr lang="es-CO" sz="1200" dirty="0"/>
          </a:p>
          <a:p>
            <a:pPr marL="400050" lvl="1" indent="0">
              <a:buNone/>
            </a:pPr>
            <a:r>
              <a:rPr lang="es-MX" sz="1200" dirty="0"/>
              <a:t>c. No oportuno, no claro, incompleto (completo) , no de fondo (de fondo) y sin notificar…………..1 punto</a:t>
            </a:r>
            <a:endParaRPr lang="es-CO" sz="1200" dirty="0"/>
          </a:p>
          <a:p>
            <a:pPr>
              <a:buFont typeface="+mj-lt"/>
              <a:buAutoNum type="arabicPeriod"/>
            </a:pPr>
            <a:r>
              <a:rPr lang="es-MX" sz="1200" dirty="0" smtClean="0"/>
              <a:t> </a:t>
            </a:r>
            <a:r>
              <a:rPr lang="es-MX" sz="1200" dirty="0"/>
              <a:t>Solicitud de control interno: En el reporte 19. Reporte Radicación de Entrada Para Seguimiento Control Interno, adicionar las columnas dependencia anterior y usuario anterior.</a:t>
            </a:r>
            <a:endParaRPr lang="es-CO" sz="1200" dirty="0"/>
          </a:p>
          <a:p>
            <a:pPr>
              <a:buFont typeface="+mj-lt"/>
              <a:buAutoNum type="arabicPeriod"/>
            </a:pPr>
            <a:r>
              <a:rPr lang="es-MX" sz="1200" dirty="0" smtClean="0"/>
              <a:t>Permitir </a:t>
            </a:r>
            <a:r>
              <a:rPr lang="es-MX" sz="1200" dirty="0"/>
              <a:t>modificar el campo de anexos en los borradores.</a:t>
            </a:r>
            <a:endParaRPr lang="es-CO" sz="1200" dirty="0"/>
          </a:p>
          <a:p>
            <a:pPr>
              <a:buFont typeface="+mj-lt"/>
              <a:buAutoNum type="arabicPeriod"/>
            </a:pPr>
            <a:r>
              <a:rPr lang="es-MX" sz="1200" dirty="0" smtClean="0"/>
              <a:t>Permitir </a:t>
            </a:r>
            <a:r>
              <a:rPr lang="es-MX" sz="1200" dirty="0"/>
              <a:t>consultar los radicados que un usuario generó así estén en un nivel de usuario más alto.</a:t>
            </a:r>
            <a:endParaRPr lang="es-CO" sz="1200" dirty="0"/>
          </a:p>
          <a:p>
            <a:pPr>
              <a:buFont typeface="+mj-lt"/>
              <a:buAutoNum type="arabicPeriod"/>
            </a:pPr>
            <a:r>
              <a:rPr lang="es-MX" sz="1200" dirty="0" smtClean="0"/>
              <a:t>Solicitado </a:t>
            </a:r>
            <a:r>
              <a:rPr lang="es-MX" sz="1200" dirty="0"/>
              <a:t>por Vicepresidencia de planeación: Permitir al Vicepresidente ver las estadísticas de los grupos que hacen parte de su vicepresidencia.</a:t>
            </a:r>
            <a:endParaRPr lang="es-CO" sz="1200" dirty="0"/>
          </a:p>
          <a:p>
            <a:pPr>
              <a:buFont typeface="+mj-lt"/>
              <a:buAutoNum type="arabicPeriod"/>
            </a:pPr>
            <a:r>
              <a:rPr lang="es-MX" sz="1200" dirty="0" smtClean="0"/>
              <a:t>Solicitud </a:t>
            </a:r>
            <a:r>
              <a:rPr lang="es-MX" sz="1200" dirty="0"/>
              <a:t>de Archivo: al archivar un radicado físicamente, permitir desmarcar todos los radicados de una vez.</a:t>
            </a:r>
            <a:endParaRPr lang="es-CO" sz="1200" dirty="0"/>
          </a:p>
          <a:p>
            <a:pPr>
              <a:buFont typeface="+mj-lt"/>
              <a:buAutoNum type="arabicPeriod"/>
            </a:pPr>
            <a:r>
              <a:rPr lang="es-MX" sz="1200" dirty="0" smtClean="0"/>
              <a:t>Solicitado </a:t>
            </a:r>
            <a:r>
              <a:rPr lang="es-MX" sz="1200" dirty="0"/>
              <a:t>por el grupo de atención al ciudadano: Inactivar la funcionalidad DOCUMENTO Anexo/Asociado de la sección Información general.</a:t>
            </a:r>
            <a:endParaRPr lang="es-CO" sz="1200" dirty="0"/>
          </a:p>
          <a:p>
            <a:pPr>
              <a:buFont typeface="+mj-lt"/>
              <a:buAutoNum type="arabicPeriod"/>
            </a:pPr>
            <a:r>
              <a:rPr lang="es-MX" sz="1200" dirty="0" smtClean="0"/>
              <a:t> </a:t>
            </a:r>
            <a:r>
              <a:rPr lang="es-MX" sz="1200" dirty="0"/>
              <a:t>Solicitado por archivo y correspondencia: Permitir regenerar un radicado que se generó por borrador.</a:t>
            </a:r>
            <a:endParaRPr lang="es-CO" sz="1200" dirty="0"/>
          </a:p>
          <a:p>
            <a:pPr>
              <a:buFont typeface="+mj-lt"/>
              <a:buAutoNum type="arabicPeriod"/>
            </a:pPr>
            <a:r>
              <a:rPr lang="es-MX" sz="1200" dirty="0" smtClean="0"/>
              <a:t>Analizar</a:t>
            </a:r>
            <a:r>
              <a:rPr lang="es-MX" sz="1200" dirty="0"/>
              <a:t>, diseñar y desarrollar una técnica más amigable y eficiente para archivar los radicados en la opción búsqueda básica</a:t>
            </a:r>
            <a:r>
              <a:rPr lang="es-MX" sz="12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s-MX" sz="1200" dirty="0" smtClean="0"/>
              <a:t>Desarrollo que permite el trámite en línea de permisos de ocupación temporal de carreteras y férreo.</a:t>
            </a:r>
            <a:endParaRPr lang="es-CO" sz="1200" dirty="0"/>
          </a:p>
          <a:p>
            <a:pPr algn="just"/>
            <a:endParaRPr lang="es-CO" altLang="es-CO" sz="800" dirty="0" smtClean="0"/>
          </a:p>
          <a:p>
            <a:pPr algn="just"/>
            <a:endParaRPr lang="es-CO" altLang="es-CO" dirty="0" smtClean="0"/>
          </a:p>
          <a:p>
            <a:pPr algn="just"/>
            <a:endParaRPr lang="es-CO" altLang="es-CO" dirty="0" smtClean="0"/>
          </a:p>
          <a:p>
            <a:pPr algn="just"/>
            <a:endParaRPr lang="es-CO" altLang="es-CO" dirty="0" smtClean="0"/>
          </a:p>
          <a:p>
            <a:pPr algn="just"/>
            <a:endParaRPr lang="es-CO" altLang="es-CO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s-ES" sz="4000" b="1" dirty="0">
              <a:latin typeface="Impac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835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s-CO" b="1" dirty="0" smtClean="0"/>
              <a:t>TABLA DE RETENCION DOCUMENTAL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s-CO" dirty="0" smtClean="0"/>
              <a:t>Avance </a:t>
            </a:r>
            <a:r>
              <a:rPr lang="es-CO" dirty="0" smtClean="0"/>
              <a:t>95</a:t>
            </a:r>
            <a:r>
              <a:rPr lang="es-CO" dirty="0" smtClean="0"/>
              <a:t>% </a:t>
            </a:r>
            <a:r>
              <a:rPr lang="es-CO" dirty="0" smtClean="0"/>
              <a:t>para la actualizació</a:t>
            </a:r>
            <a:r>
              <a:rPr lang="es-CO" dirty="0"/>
              <a:t>n</a:t>
            </a:r>
            <a:endParaRPr lang="es-CO" dirty="0" smtClean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s-CO" dirty="0" smtClean="0"/>
              <a:t>Recopilación actos </a:t>
            </a:r>
            <a:r>
              <a:rPr lang="es-CO" dirty="0" smtClean="0"/>
              <a:t>administrativos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s-CO" dirty="0" smtClean="0"/>
              <a:t>Recopilación de funciones y procedimientos</a:t>
            </a:r>
            <a:endParaRPr lang="es-CO" dirty="0" smtClean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s-CO" dirty="0" smtClean="0"/>
              <a:t>Análisis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s-CO" dirty="0" smtClean="0"/>
              <a:t>Entrevistas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217217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s-CO" b="1" dirty="0" smtClean="0"/>
              <a:t>Otras actividades realizadas</a:t>
            </a:r>
            <a:endParaRPr lang="es-CO" b="1" dirty="0" smtClean="0"/>
          </a:p>
          <a:p>
            <a:pPr lvl="0">
              <a:buFont typeface="+mj-lt"/>
              <a:buAutoNum type="arabicPeriod"/>
            </a:pPr>
            <a:r>
              <a:rPr lang="es-CO" sz="1400" dirty="0" smtClean="0"/>
              <a:t>Se </a:t>
            </a:r>
            <a:r>
              <a:rPr lang="es-CO" sz="1400" dirty="0"/>
              <a:t>realizó el registro y radicación de 877.002 comunicaciones de entrada, 316.071 comunicaciones de salida, 156.293 memorandos internos.</a:t>
            </a:r>
          </a:p>
          <a:p>
            <a:pPr lvl="0">
              <a:buFont typeface="+mj-lt"/>
              <a:buAutoNum type="arabicPeriod"/>
            </a:pPr>
            <a:r>
              <a:rPr lang="es-CO" sz="1400" dirty="0"/>
              <a:t>Se realizó el inventario documental de 1.582 medios magnéticos y se migró a disco Duro 2000 archivos que se encontraban en CDS y DVDS</a:t>
            </a:r>
          </a:p>
          <a:p>
            <a:pPr lvl="0">
              <a:buFont typeface="+mj-lt"/>
              <a:buAutoNum type="arabicPeriod"/>
            </a:pPr>
            <a:r>
              <a:rPr lang="es-CO" sz="1400" dirty="0"/>
              <a:t>Se elaboró la propuesta de manejo de correos electrónicos oficiales</a:t>
            </a:r>
            <a:r>
              <a:rPr lang="es-CO" sz="1400" dirty="0" smtClean="0"/>
              <a:t>.</a:t>
            </a:r>
          </a:p>
          <a:p>
            <a:pPr lvl="0">
              <a:buFont typeface="+mj-lt"/>
              <a:buAutoNum type="arabicPeriod"/>
            </a:pPr>
            <a:r>
              <a:rPr lang="es-CO" sz="1400" dirty="0"/>
              <a:t>Se realizó capacitación a 93 personas de la entidad, sobre procesos de archivo y manejo del Sistema de Gestión Documental Orfeo.</a:t>
            </a:r>
          </a:p>
          <a:p>
            <a:pPr>
              <a:buFont typeface="+mj-lt"/>
              <a:buAutoNum type="arabicPeriod"/>
            </a:pPr>
            <a:r>
              <a:rPr lang="es-CO" sz="1400" dirty="0"/>
              <a:t>Se elaboró la presentación para capacitación por medios electrónicos sobre el manejo del sistema de gestión documental Orfeo y procesos de </a:t>
            </a:r>
            <a:r>
              <a:rPr lang="es-CO" sz="1400" dirty="0" smtClean="0"/>
              <a:t>archivo</a:t>
            </a:r>
          </a:p>
          <a:p>
            <a:pPr lvl="0">
              <a:buFont typeface="+mj-lt"/>
              <a:buAutoNum type="arabicPeriod"/>
            </a:pPr>
            <a:r>
              <a:rPr lang="es-CO" sz="1400" dirty="0"/>
              <a:t>Se atendieron 8.648 consultas de archivo.</a:t>
            </a:r>
          </a:p>
          <a:p>
            <a:pPr lvl="0">
              <a:buFont typeface="+mj-lt"/>
              <a:buAutoNum type="arabicPeriod"/>
            </a:pPr>
            <a:r>
              <a:rPr lang="es-CO" sz="1400" dirty="0"/>
              <a:t>Se ejecutó el contrató </a:t>
            </a:r>
            <a:r>
              <a:rPr lang="es-CO" sz="1400" dirty="0" smtClean="0"/>
              <a:t>del </a:t>
            </a:r>
            <a:r>
              <a:rPr lang="es-CO" sz="1400" dirty="0"/>
              <a:t>servicio de bodegaje de archivo y elaboración de hoja de control de carpetas que fueron entregadas por el Instituto Nacional de Vías que se encontraban desorganizadas.</a:t>
            </a:r>
          </a:p>
          <a:p>
            <a:pPr>
              <a:buFont typeface="+mj-lt"/>
              <a:buAutoNum type="arabicPeriod"/>
            </a:pPr>
            <a:r>
              <a:rPr lang="es-CO" sz="1400" dirty="0"/>
              <a:t>Se realizó la organización de 12.500 planos de los contratos de </a:t>
            </a:r>
            <a:r>
              <a:rPr lang="es-CO" sz="1400" dirty="0" smtClean="0"/>
              <a:t>concesión</a:t>
            </a:r>
          </a:p>
          <a:p>
            <a:pPr lvl="0">
              <a:buFont typeface="+mj-lt"/>
              <a:buAutoNum type="arabicPeriod"/>
            </a:pPr>
            <a:r>
              <a:rPr lang="es-CO" sz="1400" dirty="0"/>
              <a:t>Se elaboró y aprobó el Programa de Gestión Documental de la Entidad.</a:t>
            </a:r>
          </a:p>
          <a:p>
            <a:pPr marL="0" indent="0">
              <a:buNone/>
            </a:pP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296883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656841" y="1916832"/>
            <a:ext cx="813690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endParaRPr lang="es-ES" altLang="es-CO" sz="1400" b="1" dirty="0" smtClean="0"/>
          </a:p>
          <a:p>
            <a:pPr algn="ctr" eaLnBrk="1" hangingPunct="1"/>
            <a:endParaRPr lang="es-ES" altLang="es-CO" sz="1400" b="1" dirty="0"/>
          </a:p>
          <a:p>
            <a:pPr algn="ctr" eaLnBrk="1" hangingPunct="1"/>
            <a:r>
              <a:rPr lang="es-ES" altLang="es-CO" sz="2800" b="1" dirty="0" smtClean="0"/>
              <a:t>AVANCE </a:t>
            </a:r>
            <a:r>
              <a:rPr lang="es-ES" altLang="es-CO" sz="2800" b="1" dirty="0"/>
              <a:t>ORGANIZACIÓN DE </a:t>
            </a:r>
          </a:p>
          <a:p>
            <a:pPr algn="ctr" eaLnBrk="1" hangingPunct="1"/>
            <a:r>
              <a:rPr lang="es-ES" altLang="es-CO" sz="2800" b="1" dirty="0"/>
              <a:t>ARCHIVOS DE GESTIÓN</a:t>
            </a:r>
            <a:endParaRPr lang="es-CO" altLang="es-CO" sz="2800" b="1" dirty="0"/>
          </a:p>
          <a:p>
            <a:pPr algn="just"/>
            <a:endParaRPr lang="es-CO" sz="2800" dirty="0"/>
          </a:p>
          <a:p>
            <a:pPr algn="just"/>
            <a:endParaRPr lang="es-CO" sz="2800" dirty="0"/>
          </a:p>
          <a:p>
            <a:pPr algn="just"/>
            <a:endParaRPr lang="es-CO" sz="1400" dirty="0" smtClean="0"/>
          </a:p>
          <a:p>
            <a:pPr algn="just"/>
            <a:endParaRPr lang="es-CO" dirty="0"/>
          </a:p>
          <a:p>
            <a:endParaRPr lang="es-CO" sz="5400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604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560512" y="980728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dirty="0" smtClean="0"/>
          </a:p>
          <a:p>
            <a:pPr algn="just"/>
            <a:endParaRPr lang="es-CO" dirty="0" smtClean="0"/>
          </a:p>
          <a:p>
            <a:pPr marL="342900" indent="-342900" algn="just">
              <a:buAutoNum type="arabicPeriod"/>
            </a:pPr>
            <a:endParaRPr lang="es-CO" dirty="0" smtClean="0"/>
          </a:p>
          <a:p>
            <a:pPr marL="342900" indent="-342900" algn="just">
              <a:buAutoNum type="arabicPeriod"/>
            </a:pPr>
            <a:endParaRPr lang="es-CO" dirty="0" smtClean="0"/>
          </a:p>
          <a:p>
            <a:pPr algn="just"/>
            <a:endParaRPr lang="es-CO" dirty="0"/>
          </a:p>
          <a:p>
            <a:pPr algn="just"/>
            <a:endParaRPr lang="es-CO" dirty="0" smtClean="0"/>
          </a:p>
          <a:p>
            <a:pPr algn="just"/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3" name="1 Marcador de contenido"/>
          <p:cNvSpPr>
            <a:spLocks noGrp="1"/>
          </p:cNvSpPr>
          <p:nvPr>
            <p:ph idx="1"/>
          </p:nvPr>
        </p:nvSpPr>
        <p:spPr>
          <a:xfrm>
            <a:off x="415925" y="1557338"/>
            <a:ext cx="8915400" cy="45259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es-ES" sz="1830" dirty="0" smtClean="0"/>
          </a:p>
          <a:p>
            <a:pPr>
              <a:buFont typeface="Arial" charset="0"/>
              <a:buChar char="•"/>
              <a:defRPr/>
            </a:pPr>
            <a:endParaRPr lang="es-ES" sz="1830" dirty="0" smtClean="0"/>
          </a:p>
          <a:p>
            <a:pPr>
              <a:buFont typeface="Arial" charset="0"/>
              <a:buChar char="•"/>
              <a:defRPr/>
            </a:pPr>
            <a:endParaRPr lang="es-ES" sz="1830" dirty="0" smtClean="0"/>
          </a:p>
        </p:txBody>
      </p:sp>
      <p:sp>
        <p:nvSpPr>
          <p:cNvPr id="4" name="1 Marcador de contenido"/>
          <p:cNvSpPr txBox="1">
            <a:spLocks/>
          </p:cNvSpPr>
          <p:nvPr/>
        </p:nvSpPr>
        <p:spPr bwMode="auto">
          <a:xfrm>
            <a:off x="584620" y="620688"/>
            <a:ext cx="8915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S" sz="1830" smtClean="0"/>
          </a:p>
          <a:p>
            <a:pPr>
              <a:defRPr/>
            </a:pPr>
            <a:endParaRPr lang="es-ES" sz="1830" smtClean="0"/>
          </a:p>
          <a:p>
            <a:pPr>
              <a:defRPr/>
            </a:pPr>
            <a:endParaRPr lang="es-ES" sz="1830" dirty="0" smtClean="0"/>
          </a:p>
        </p:txBody>
      </p:sp>
      <p:sp>
        <p:nvSpPr>
          <p:cNvPr id="6" name="1 Marcador de contenido"/>
          <p:cNvSpPr txBox="1">
            <a:spLocks/>
          </p:cNvSpPr>
          <p:nvPr/>
        </p:nvSpPr>
        <p:spPr bwMode="auto">
          <a:xfrm>
            <a:off x="415925" y="980728"/>
            <a:ext cx="8915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S" sz="1830" smtClean="0"/>
          </a:p>
          <a:p>
            <a:pPr>
              <a:defRPr/>
            </a:pPr>
            <a:endParaRPr lang="es-ES" sz="1830" smtClean="0"/>
          </a:p>
          <a:p>
            <a:pPr>
              <a:defRPr/>
            </a:pPr>
            <a:endParaRPr lang="es-ES" sz="1830" dirty="0" smtClean="0"/>
          </a:p>
        </p:txBody>
      </p:sp>
      <p:sp>
        <p:nvSpPr>
          <p:cNvPr id="7" name="2 Rectángulo redondeado"/>
          <p:cNvSpPr/>
          <p:nvPr/>
        </p:nvSpPr>
        <p:spPr>
          <a:xfrm>
            <a:off x="3729038" y="2636490"/>
            <a:ext cx="2376487" cy="792163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rgbClr val="FF0000"/>
                </a:solidFill>
              </a:rPr>
              <a:t>ACCIONES GESTION DOCUMENTAL</a:t>
            </a:r>
          </a:p>
        </p:txBody>
      </p:sp>
      <p:sp>
        <p:nvSpPr>
          <p:cNvPr id="8" name="3 Rectángulo redondeado"/>
          <p:cNvSpPr/>
          <p:nvPr/>
        </p:nvSpPr>
        <p:spPr>
          <a:xfrm>
            <a:off x="632520" y="2492350"/>
            <a:ext cx="2376264" cy="792088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 Idóneo (Ley 1409 de 2010)</a:t>
            </a:r>
          </a:p>
        </p:txBody>
      </p:sp>
      <p:sp>
        <p:nvSpPr>
          <p:cNvPr id="9" name="4 Rectángulo redondeado"/>
          <p:cNvSpPr/>
          <p:nvPr/>
        </p:nvSpPr>
        <p:spPr>
          <a:xfrm>
            <a:off x="3656856" y="4508574"/>
            <a:ext cx="2376264" cy="792088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Capacitación al personal de la entidad</a:t>
            </a:r>
          </a:p>
        </p:txBody>
      </p:sp>
      <p:sp>
        <p:nvSpPr>
          <p:cNvPr id="10" name="5 Rectángulo redondeado"/>
          <p:cNvSpPr/>
          <p:nvPr/>
        </p:nvSpPr>
        <p:spPr>
          <a:xfrm>
            <a:off x="6753200" y="2492350"/>
            <a:ext cx="2376264" cy="792088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Espacios de almacenamiento adecuados</a:t>
            </a:r>
          </a:p>
        </p:txBody>
      </p:sp>
      <p:sp>
        <p:nvSpPr>
          <p:cNvPr id="11" name="6 Rectángulo redondeado"/>
          <p:cNvSpPr/>
          <p:nvPr/>
        </p:nvSpPr>
        <p:spPr>
          <a:xfrm>
            <a:off x="3584848" y="1052190"/>
            <a:ext cx="2376264" cy="792088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Centralización de archivos 80%</a:t>
            </a:r>
          </a:p>
        </p:txBody>
      </p:sp>
      <p:sp>
        <p:nvSpPr>
          <p:cNvPr id="12" name="7 Flecha derecha"/>
          <p:cNvSpPr/>
          <p:nvPr/>
        </p:nvSpPr>
        <p:spPr>
          <a:xfrm>
            <a:off x="6105525" y="2780953"/>
            <a:ext cx="576263" cy="2159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3" name="8 Flecha derecha"/>
          <p:cNvSpPr/>
          <p:nvPr/>
        </p:nvSpPr>
        <p:spPr>
          <a:xfrm rot="10800000">
            <a:off x="3008313" y="2780953"/>
            <a:ext cx="576262" cy="2159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4" name="9 Flecha derecha"/>
          <p:cNvSpPr/>
          <p:nvPr/>
        </p:nvSpPr>
        <p:spPr>
          <a:xfrm rot="5220972">
            <a:off x="4499769" y="3758059"/>
            <a:ext cx="576262" cy="2159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5" name="10 Flecha derecha"/>
          <p:cNvSpPr/>
          <p:nvPr/>
        </p:nvSpPr>
        <p:spPr>
          <a:xfrm rot="16200000">
            <a:off x="4556918" y="2095947"/>
            <a:ext cx="576263" cy="2159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s-CO" altLang="es-CO" b="1" dirty="0"/>
              <a:t>VICEPRESIDENCIA DE ESTRUCTURACIÓN</a:t>
            </a:r>
          </a:p>
          <a:p>
            <a:r>
              <a:rPr lang="es-CO" altLang="es-CO" dirty="0"/>
              <a:t>Inventario de archivo </a:t>
            </a:r>
            <a:r>
              <a:rPr lang="es-CO" altLang="es-CO" dirty="0" smtClean="0"/>
              <a:t>100% </a:t>
            </a:r>
            <a:r>
              <a:rPr lang="es-CO" altLang="es-CO" dirty="0"/>
              <a:t>- son 94 metros lineales de documentación- no incluye planos</a:t>
            </a:r>
          </a:p>
          <a:p>
            <a:r>
              <a:rPr lang="es-CO" altLang="es-CO" dirty="0"/>
              <a:t>Centralización y control de documentos</a:t>
            </a:r>
          </a:p>
          <a:p>
            <a:r>
              <a:rPr lang="es-CO" altLang="es-CO" dirty="0"/>
              <a:t>Normalización en la entrega de estudios  </a:t>
            </a:r>
          </a:p>
          <a:p>
            <a:r>
              <a:rPr lang="es-CO" altLang="es-CO" dirty="0"/>
              <a:t>Documentos empacados y </a:t>
            </a:r>
            <a:r>
              <a:rPr lang="es-CO" altLang="es-CO" dirty="0" smtClean="0"/>
              <a:t>rotulados</a:t>
            </a:r>
          </a:p>
          <a:p>
            <a:r>
              <a:rPr lang="es-CO" altLang="es-CO" dirty="0" smtClean="0"/>
              <a:t>Transferencias documentales realizadas</a:t>
            </a:r>
            <a:endParaRPr lang="es-CO" altLang="es-CO" dirty="0"/>
          </a:p>
          <a:p>
            <a:pPr>
              <a:buFont typeface="Arial" panose="020B0604020202020204" pitchFamily="34" charset="0"/>
              <a:buNone/>
            </a:pPr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222516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contenido"/>
          <p:cNvSpPr>
            <a:spLocks noGrp="1"/>
          </p:cNvSpPr>
          <p:nvPr>
            <p:ph idx="1"/>
          </p:nvPr>
        </p:nvSpPr>
        <p:spPr>
          <a:xfrm>
            <a:off x="488950" y="765175"/>
            <a:ext cx="8915400" cy="495776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O" altLang="es-CO" b="1" dirty="0" smtClean="0"/>
              <a:t>VICEPRESIDENCIA DE GESTIÓN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CO" altLang="es-CO" b="1" dirty="0" smtClean="0"/>
              <a:t>CONTRACTUAL Y VICEPRESIDENCIA EJECUTIVA</a:t>
            </a:r>
          </a:p>
          <a:p>
            <a:r>
              <a:rPr lang="es-CO" altLang="es-CO" dirty="0" smtClean="0"/>
              <a:t>Inventario de archivo </a:t>
            </a:r>
            <a:r>
              <a:rPr lang="es-CO" altLang="es-CO" dirty="0" smtClean="0"/>
              <a:t>95%</a:t>
            </a:r>
            <a:endParaRPr lang="es-CO" altLang="es-CO" dirty="0" smtClean="0"/>
          </a:p>
          <a:p>
            <a:r>
              <a:rPr lang="es-CO" altLang="es-CO" dirty="0" smtClean="0"/>
              <a:t>Centralización 100%</a:t>
            </a:r>
          </a:p>
          <a:p>
            <a:r>
              <a:rPr lang="es-CO" altLang="es-CO" dirty="0" smtClean="0"/>
              <a:t>Mejora transferencias documentos generados en los Grupos aún varios pendientes</a:t>
            </a:r>
          </a:p>
          <a:p>
            <a:r>
              <a:rPr lang="es-CO" altLang="es-CO" dirty="0" smtClean="0"/>
              <a:t>Nuevos contratos pendientes por falta de entregas del Grupo de Contratación.</a:t>
            </a:r>
          </a:p>
          <a:p>
            <a:pPr>
              <a:buFont typeface="Arial" panose="020B0604020202020204" pitchFamily="34" charset="0"/>
              <a:buNone/>
            </a:pPr>
            <a:endParaRPr lang="es-CO" altLang="es-CO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s-ES" sz="4000" b="1" dirty="0"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10244" name="5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4652963"/>
            <a:ext cx="2520950" cy="2009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94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contenido"/>
          <p:cNvSpPr>
            <a:spLocks noGrp="1"/>
          </p:cNvSpPr>
          <p:nvPr>
            <p:ph idx="1"/>
          </p:nvPr>
        </p:nvSpPr>
        <p:spPr>
          <a:xfrm>
            <a:off x="488950" y="765175"/>
            <a:ext cx="8915400" cy="495776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O" altLang="es-CO" b="1" dirty="0" smtClean="0"/>
              <a:t>VICEPRESIDENCIA DE GESTIÓN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CO" altLang="es-CO" b="1" dirty="0" smtClean="0"/>
              <a:t>CONTRACTUAL –GIT ESTRATEGIA CONTRACTUAL PERMISOS Y MODIFICACIONES</a:t>
            </a:r>
          </a:p>
          <a:p>
            <a:r>
              <a:rPr lang="es-CO" altLang="es-CO" dirty="0" smtClean="0"/>
              <a:t>Inventario de archivo </a:t>
            </a:r>
            <a:r>
              <a:rPr lang="es-CO" altLang="es-CO" dirty="0" smtClean="0"/>
              <a:t>75%</a:t>
            </a:r>
            <a:endParaRPr lang="es-CO" altLang="es-CO" dirty="0" smtClean="0"/>
          </a:p>
          <a:p>
            <a:r>
              <a:rPr lang="es-CO" altLang="es-CO" dirty="0" smtClean="0"/>
              <a:t>Centralización 100%</a:t>
            </a:r>
          </a:p>
          <a:p>
            <a:r>
              <a:rPr lang="es-CO" altLang="es-CO" dirty="0" smtClean="0"/>
              <a:t>Pendiente transferencia documental faltan actas de finalización de obras en varios permisos</a:t>
            </a:r>
          </a:p>
          <a:p>
            <a:r>
              <a:rPr lang="es-CO" altLang="es-CO" dirty="0" smtClean="0"/>
              <a:t>Se contrato una persona </a:t>
            </a:r>
            <a:r>
              <a:rPr lang="es-CO" altLang="es-CO" dirty="0" smtClean="0"/>
              <a:t>de apoyo por </a:t>
            </a:r>
          </a:p>
          <a:p>
            <a:pPr marL="0" indent="0">
              <a:buNone/>
            </a:pPr>
            <a:r>
              <a:rPr lang="es-CO" altLang="es-CO" dirty="0" smtClean="0"/>
              <a:t>Volumen documental alto</a:t>
            </a:r>
          </a:p>
          <a:p>
            <a:pPr>
              <a:buFont typeface="Arial" panose="020B0604020202020204" pitchFamily="34" charset="0"/>
              <a:buNone/>
            </a:pPr>
            <a:endParaRPr lang="es-CO" altLang="es-CO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s-ES" sz="4000" b="1" dirty="0"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10244" name="5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4718050"/>
            <a:ext cx="2520950" cy="2009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6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contenido"/>
          <p:cNvSpPr>
            <a:spLocks noGrp="1"/>
          </p:cNvSpPr>
          <p:nvPr>
            <p:ph idx="1"/>
          </p:nvPr>
        </p:nvSpPr>
        <p:spPr>
          <a:xfrm>
            <a:off x="488950" y="765175"/>
            <a:ext cx="8915400" cy="495776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es-CO" altLang="es-CO" b="1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es-CO" altLang="es-CO" b="1" dirty="0" smtClean="0"/>
              <a:t>Entrega de archivos de la Aeronáutica Civil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s-CO" altLang="es-CO" b="1" dirty="0" smtClean="0"/>
              <a:t>-Se </a:t>
            </a:r>
            <a:r>
              <a:rPr lang="es-CO" altLang="es-CO" b="1" dirty="0" smtClean="0"/>
              <a:t>suspendió </a:t>
            </a:r>
            <a:r>
              <a:rPr lang="es-CO" altLang="es-CO" b="1" dirty="0" smtClean="0"/>
              <a:t>la actividad por que los archivos no están </a:t>
            </a:r>
            <a:r>
              <a:rPr lang="es-CO" altLang="es-CO" b="1" dirty="0" smtClean="0"/>
              <a:t>organizados</a:t>
            </a:r>
          </a:p>
          <a:p>
            <a:pPr algn="just">
              <a:buFontTx/>
              <a:buChar char="-"/>
            </a:pPr>
            <a:r>
              <a:rPr lang="es-CO" altLang="es-CO" b="1" dirty="0" smtClean="0"/>
              <a:t>Se han realizado requerimientos al Ministerio de </a:t>
            </a:r>
          </a:p>
          <a:p>
            <a:pPr marL="400050" lvl="1" indent="0" algn="just">
              <a:buNone/>
            </a:pPr>
            <a:r>
              <a:rPr lang="es-CO" altLang="es-CO" b="1" dirty="0" smtClean="0"/>
              <a:t>Transporte como cabez</a:t>
            </a:r>
            <a:r>
              <a:rPr lang="es-CO" altLang="es-CO" b="1" dirty="0" smtClean="0"/>
              <a:t>a de sector y a la Aeronáutica Civil para dar cumplimiento al Decreto 029 de 2015</a:t>
            </a:r>
            <a:endParaRPr lang="es-CO" altLang="es-CO" b="1" dirty="0" smtClean="0"/>
          </a:p>
          <a:p>
            <a:pPr algn="ctr">
              <a:buFont typeface="Arial" panose="020B0604020202020204" pitchFamily="34" charset="0"/>
              <a:buNone/>
            </a:pPr>
            <a:endParaRPr lang="es-CO" altLang="es-CO" b="1" dirty="0" smtClean="0"/>
          </a:p>
          <a:p>
            <a:pPr>
              <a:buFont typeface="Arial" panose="020B0604020202020204" pitchFamily="34" charset="0"/>
              <a:buNone/>
            </a:pPr>
            <a:endParaRPr lang="es-CO" altLang="es-CO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s-ES" sz="4000" b="1" dirty="0">
              <a:latin typeface="Impac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45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contenido"/>
          <p:cNvSpPr>
            <a:spLocks noGrp="1"/>
          </p:cNvSpPr>
          <p:nvPr>
            <p:ph idx="1"/>
          </p:nvPr>
        </p:nvSpPr>
        <p:spPr>
          <a:xfrm>
            <a:off x="495300" y="1341438"/>
            <a:ext cx="8915400" cy="47847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O" altLang="es-CO" b="1" dirty="0" smtClean="0"/>
              <a:t>VICEPRESIDENCIA DE PLANEACIÓN RIESGOS Y ENTORNO</a:t>
            </a:r>
          </a:p>
          <a:p>
            <a:r>
              <a:rPr lang="es-CO" altLang="es-CO" sz="2400" dirty="0" smtClean="0"/>
              <a:t>Inventario de archivo </a:t>
            </a:r>
            <a:r>
              <a:rPr lang="es-CO" altLang="es-CO" sz="2400" dirty="0" smtClean="0"/>
              <a:t>100%</a:t>
            </a:r>
            <a:endParaRPr lang="es-CO" altLang="es-CO" sz="2400" dirty="0" smtClean="0"/>
          </a:p>
          <a:p>
            <a:r>
              <a:rPr lang="es-CO" altLang="es-CO" sz="2400" dirty="0" smtClean="0"/>
              <a:t>Suspendida la Centralización </a:t>
            </a:r>
            <a:r>
              <a:rPr lang="es-CO" altLang="es-CO" sz="2400" dirty="0" smtClean="0"/>
              <a:t>y control de documentos</a:t>
            </a:r>
          </a:p>
          <a:p>
            <a:r>
              <a:rPr lang="es-CO" altLang="es-CO" sz="2400" dirty="0" smtClean="0"/>
              <a:t>Normalización en la entrega de carpetas prediales </a:t>
            </a:r>
          </a:p>
          <a:p>
            <a:r>
              <a:rPr lang="es-CO" altLang="es-CO" sz="2400" dirty="0" smtClean="0"/>
              <a:t>Documentos empacados no rotulados</a:t>
            </a:r>
          </a:p>
          <a:p>
            <a:r>
              <a:rPr lang="es-CO" altLang="es-CO" sz="2400" dirty="0" smtClean="0"/>
              <a:t>Es necesario más apoyo al archivista asignado por parte de la </a:t>
            </a:r>
            <a:r>
              <a:rPr lang="es-CO" altLang="es-CO" sz="2400" dirty="0" smtClean="0"/>
              <a:t>VPRE</a:t>
            </a:r>
          </a:p>
          <a:p>
            <a:r>
              <a:rPr lang="es-CO" altLang="es-CO" sz="2400" dirty="0" smtClean="0"/>
              <a:t>No hubo transferencia documental del GIT Planeación.</a:t>
            </a:r>
          </a:p>
          <a:p>
            <a:r>
              <a:rPr lang="es-CO" altLang="es-CO" sz="2400" dirty="0" smtClean="0"/>
              <a:t>Entrega de </a:t>
            </a:r>
            <a:r>
              <a:rPr lang="es-CO" altLang="es-CO" sz="2400" dirty="0" err="1" smtClean="0"/>
              <a:t>backups</a:t>
            </a:r>
            <a:r>
              <a:rPr lang="es-CO" altLang="es-CO" sz="2400" dirty="0" smtClean="0"/>
              <a:t> de algunos sistemas de información de la entidad</a:t>
            </a:r>
            <a:endParaRPr lang="es-CO" altLang="es-CO" sz="2400" dirty="0" smtClean="0"/>
          </a:p>
          <a:p>
            <a:pPr>
              <a:buFont typeface="Arial" panose="020B0604020202020204" pitchFamily="34" charset="0"/>
              <a:buNone/>
            </a:pPr>
            <a:endParaRPr lang="es-CO" altLang="es-CO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136650" y="0"/>
            <a:ext cx="7793038" cy="146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s-ES" sz="4000" b="1" dirty="0">
              <a:latin typeface="Impac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83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contenido"/>
          <p:cNvSpPr>
            <a:spLocks noGrp="1"/>
          </p:cNvSpPr>
          <p:nvPr>
            <p:ph idx="1"/>
          </p:nvPr>
        </p:nvSpPr>
        <p:spPr>
          <a:xfrm>
            <a:off x="495300" y="476250"/>
            <a:ext cx="8915400" cy="564991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s-CO" altLang="es-CO" b="1" dirty="0" smtClean="0"/>
              <a:t>              VICEPRESIDENCIA  JURÍDICA</a:t>
            </a:r>
          </a:p>
          <a:p>
            <a:pPr>
              <a:buFont typeface="Arial" panose="020B0604020202020204" pitchFamily="34" charset="0"/>
              <a:buNone/>
            </a:pPr>
            <a:endParaRPr lang="es-CO" altLang="es-CO" b="1" dirty="0" smtClean="0"/>
          </a:p>
          <a:p>
            <a:pPr>
              <a:buFont typeface="Arial" panose="020B0604020202020204" pitchFamily="34" charset="0"/>
              <a:buNone/>
            </a:pPr>
            <a:endParaRPr lang="es-CO" altLang="es-CO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s-ES" sz="4000" b="1" dirty="0">
              <a:latin typeface="Impact" pitchFamily="34" charset="0"/>
              <a:ea typeface="+mj-ea"/>
              <a:cs typeface="+mj-cs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983077"/>
              </p:ext>
            </p:extLst>
          </p:nvPr>
        </p:nvGraphicFramePr>
        <p:xfrm>
          <a:off x="344488" y="1341438"/>
          <a:ext cx="8569324" cy="5492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331"/>
                <a:gridCol w="2142331"/>
                <a:gridCol w="2142331"/>
                <a:gridCol w="2142331"/>
              </a:tblGrid>
              <a:tr h="640162"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Grupo Defensa Judicial</a:t>
                      </a:r>
                      <a:endParaRPr lang="es-CO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Grupo Jurídico Predial</a:t>
                      </a:r>
                      <a:endParaRPr lang="es-CO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Grupos de Asesoría</a:t>
                      </a:r>
                      <a:r>
                        <a:rPr lang="es-CO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Jurídica </a:t>
                      </a:r>
                      <a:endParaRPr lang="es-CO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Grupo</a:t>
                      </a:r>
                      <a:r>
                        <a:rPr lang="es-CO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Contratación</a:t>
                      </a:r>
                      <a:endParaRPr lang="es-CO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4" marR="91444" marT="45726" marB="45726"/>
                </a:tc>
              </a:tr>
              <a:tr h="1188873"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Inventario 100%</a:t>
                      </a:r>
                      <a:endParaRPr lang="es-CO" sz="18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Sin inventario</a:t>
                      </a:r>
                      <a:endParaRPr lang="es-CO" sz="18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Lo que llega de proyectos</a:t>
                      </a:r>
                      <a:r>
                        <a:rPr lang="es-CO" sz="1800" baseline="0" dirty="0" smtClean="0"/>
                        <a:t> (entrada) se archiva en cada contrato</a:t>
                      </a:r>
                      <a:endParaRPr lang="es-CO" sz="18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Contrató</a:t>
                      </a:r>
                      <a:r>
                        <a:rPr lang="es-CO" sz="1800" baseline="0" dirty="0" smtClean="0"/>
                        <a:t> dos técnicos en archivo, inventario en 40%</a:t>
                      </a:r>
                      <a:endParaRPr lang="es-CO" sz="1800" dirty="0"/>
                    </a:p>
                  </a:txBody>
                  <a:tcPr marL="91444" marR="91444" marT="45726" marB="45726"/>
                </a:tc>
              </a:tr>
              <a:tr h="914517"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Centralización</a:t>
                      </a:r>
                      <a:r>
                        <a:rPr lang="es-CO" sz="1800" baseline="0" dirty="0" smtClean="0"/>
                        <a:t> 0%</a:t>
                      </a:r>
                      <a:endParaRPr lang="es-CO" sz="18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Centralización</a:t>
                      </a:r>
                      <a:r>
                        <a:rPr lang="es-CO" sz="1800" baseline="0" dirty="0" smtClean="0"/>
                        <a:t> 0%</a:t>
                      </a:r>
                      <a:endParaRPr lang="es-CO" sz="18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Conceptos clasificados </a:t>
                      </a:r>
                      <a:r>
                        <a:rPr lang="es-CO" sz="1800" baseline="0" dirty="0" smtClean="0"/>
                        <a:t> -</a:t>
                      </a:r>
                      <a:r>
                        <a:rPr lang="es-CO" sz="1800" dirty="0" smtClean="0"/>
                        <a:t>no están</a:t>
                      </a:r>
                      <a:r>
                        <a:rPr lang="es-CO" sz="1800" baseline="0" dirty="0" smtClean="0"/>
                        <a:t> archivados</a:t>
                      </a:r>
                      <a:endParaRPr lang="es-CO" sz="18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Comenzó entregas </a:t>
                      </a:r>
                      <a:r>
                        <a:rPr lang="es-CO" sz="1800" dirty="0" smtClean="0"/>
                        <a:t>al archivo de CC</a:t>
                      </a:r>
                      <a:r>
                        <a:rPr lang="es-CO" sz="1800" baseline="0" dirty="0" smtClean="0"/>
                        <a:t> ni CI</a:t>
                      </a:r>
                      <a:endParaRPr lang="es-CO" sz="1800" dirty="0"/>
                    </a:p>
                  </a:txBody>
                  <a:tcPr marL="91444" marR="91444" marT="45726" marB="45726"/>
                </a:tc>
              </a:tr>
              <a:tr h="914517">
                <a:tc>
                  <a:txBody>
                    <a:bodyPr/>
                    <a:lstStyle/>
                    <a:p>
                      <a:r>
                        <a:rPr lang="es-CO" sz="1800" dirty="0" err="1" smtClean="0"/>
                        <a:t>Transf</a:t>
                      </a:r>
                      <a:r>
                        <a:rPr lang="es-CO" sz="1800" dirty="0" smtClean="0"/>
                        <a:t>. </a:t>
                      </a:r>
                      <a:r>
                        <a:rPr lang="es-CO" sz="1800" dirty="0" smtClean="0"/>
                        <a:t>Realizadas 10%</a:t>
                      </a:r>
                      <a:endParaRPr lang="es-CO" sz="18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endParaRPr lang="es-CO" sz="18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Asunto</a:t>
                      </a:r>
                      <a:r>
                        <a:rPr lang="es-CO" sz="1800" baseline="0" dirty="0" smtClean="0"/>
                        <a:t> no describe el concepto</a:t>
                      </a:r>
                      <a:endParaRPr lang="es-CO" sz="18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Archivo en condiciones no normalizadas</a:t>
                      </a:r>
                      <a:endParaRPr lang="es-CO" sz="1800" dirty="0"/>
                    </a:p>
                  </a:txBody>
                  <a:tcPr marL="91444" marR="91444" marT="45726" marB="45726"/>
                </a:tc>
              </a:tr>
              <a:tr h="914517"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Documentos empacados</a:t>
                      </a:r>
                      <a:r>
                        <a:rPr lang="es-CO" sz="1800" baseline="0" dirty="0" smtClean="0"/>
                        <a:t> y rotulados</a:t>
                      </a:r>
                      <a:endParaRPr lang="es-CO" sz="18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Numeración</a:t>
                      </a:r>
                      <a:r>
                        <a:rPr lang="es-CO" sz="1800" baseline="0" dirty="0" smtClean="0"/>
                        <a:t> de resoluciones repetida se corrigió con la centralización de la numeración</a:t>
                      </a:r>
                      <a:endParaRPr lang="es-CO" sz="18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endParaRPr lang="es-CO" sz="18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Mediano</a:t>
                      </a:r>
                      <a:r>
                        <a:rPr lang="es-CO" sz="1800" baseline="0" dirty="0" smtClean="0"/>
                        <a:t> </a:t>
                      </a:r>
                      <a:r>
                        <a:rPr lang="es-CO" sz="1800" dirty="0" smtClean="0"/>
                        <a:t>Cumplimiento de</a:t>
                      </a:r>
                      <a:r>
                        <a:rPr lang="es-CO" sz="1800" baseline="0" dirty="0" smtClean="0"/>
                        <a:t> la Acuerdo 05 de 2013 AGN</a:t>
                      </a:r>
                      <a:endParaRPr lang="es-CO" sz="1800" dirty="0"/>
                    </a:p>
                  </a:txBody>
                  <a:tcPr marL="91444" marR="91444" marT="45726" marB="45726"/>
                </a:tc>
              </a:tr>
              <a:tr h="370888"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Espacio insuficiente</a:t>
                      </a:r>
                      <a:endParaRPr lang="es-CO" sz="18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endParaRPr lang="es-CO" sz="18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endParaRPr lang="es-CO" sz="180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endParaRPr lang="es-CO" sz="1800" dirty="0"/>
                    </a:p>
                  </a:txBody>
                  <a:tcPr marL="91444" marR="91444" marT="45726" marB="4572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6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ANI">
  <a:themeElements>
    <a:clrScheme name="Personalizado 5">
      <a:dk1>
        <a:srgbClr val="022B44"/>
      </a:dk1>
      <a:lt1>
        <a:sysClr val="window" lastClr="FFFFFF"/>
      </a:lt1>
      <a:dk2>
        <a:srgbClr val="FFFFFF"/>
      </a:dk2>
      <a:lt2>
        <a:srgbClr val="D8D8D8"/>
      </a:lt2>
      <a:accent1>
        <a:srgbClr val="B8CCE4"/>
      </a:accent1>
      <a:accent2>
        <a:srgbClr val="EFA674"/>
      </a:accent2>
      <a:accent3>
        <a:srgbClr val="366092"/>
      </a:accent3>
      <a:accent4>
        <a:srgbClr val="DB620F"/>
      </a:accent4>
      <a:accent5>
        <a:srgbClr val="FBD5B5"/>
      </a:accent5>
      <a:accent6>
        <a:srgbClr val="6D96C7"/>
      </a:accent6>
      <a:hlink>
        <a:srgbClr val="000000"/>
      </a:hlink>
      <a:folHlink>
        <a:srgbClr val="DB620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ANI</Template>
  <TotalTime>14528</TotalTime>
  <Words>891</Words>
  <Application>Microsoft Office PowerPoint</Application>
  <PresentationFormat>A4 (210 x 297 mm)</PresentationFormat>
  <Paragraphs>135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Helvetica Neue Bold Condensed</vt:lpstr>
      <vt:lpstr>Impact</vt:lpstr>
      <vt:lpstr>plantilla ANI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nrojas</dc:creator>
  <cp:lastModifiedBy>Carmen Janneth Rodriguez Mora</cp:lastModifiedBy>
  <cp:revision>489</cp:revision>
  <cp:lastPrinted>2012-11-28T19:27:24Z</cp:lastPrinted>
  <dcterms:created xsi:type="dcterms:W3CDTF">2012-11-16T19:55:35Z</dcterms:created>
  <dcterms:modified xsi:type="dcterms:W3CDTF">2016-04-04T19:44:42Z</dcterms:modified>
</cp:coreProperties>
</file>