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343" r:id="rId3"/>
    <p:sldId id="344" r:id="rId4"/>
    <p:sldId id="345" r:id="rId5"/>
    <p:sldId id="346" r:id="rId6"/>
    <p:sldId id="355" r:id="rId7"/>
    <p:sldId id="347" r:id="rId8"/>
    <p:sldId id="348" r:id="rId9"/>
    <p:sldId id="349" r:id="rId10"/>
    <p:sldId id="350" r:id="rId11"/>
    <p:sldId id="351" r:id="rId12"/>
    <p:sldId id="352" r:id="rId13"/>
    <p:sldId id="353" r:id="rId14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" initials="C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E36B1A"/>
    <a:srgbClr val="082754"/>
    <a:srgbClr val="0A4D7A"/>
    <a:srgbClr val="094677"/>
    <a:srgbClr val="800000"/>
    <a:srgbClr val="996633"/>
    <a:srgbClr val="FF0066"/>
    <a:srgbClr val="09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089" autoAdjust="0"/>
  </p:normalViewPr>
  <p:slideViewPr>
    <p:cSldViewPr>
      <p:cViewPr varScale="1">
        <p:scale>
          <a:sx n="98" d="100"/>
          <a:sy n="98" d="100"/>
        </p:scale>
        <p:origin x="108" y="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96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30/11/2015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273671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495300" y="476250"/>
            <a:ext cx="8915400" cy="56499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 smtClean="0"/>
              <a:t>              VICEPRESIDENCIA  </a:t>
            </a:r>
            <a:r>
              <a:rPr lang="es-CO" altLang="es-CO" b="1" dirty="0" smtClean="0"/>
              <a:t>JURÍDICA</a:t>
            </a: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4340" name="5 Imagen" descr="C:\Users\jarodriguez\AppData\Local\Microsoft\Windows\Temporary Internet Files\Content.Word\20131121_150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628775"/>
            <a:ext cx="2438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7 Imagen" descr="C:\Documents and Settings\aamado\Mis documentos\ARCHIVO GRUPO DE CONTRATACION\20131105_152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060575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8 Imagen" descr="C:\Documents and Settings\aamado\Mis documentos\ARCHIVO GRUPO DE CONTRATACION\20131105_153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076700"/>
            <a:ext cx="24860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9 CuadroTexto"/>
          <p:cNvSpPr txBox="1">
            <a:spLocks noChangeArrowheads="1"/>
          </p:cNvSpPr>
          <p:nvPr/>
        </p:nvSpPr>
        <p:spPr bwMode="auto">
          <a:xfrm>
            <a:off x="1639888" y="486886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/>
              <a:t>Defensa Judicial                    Contratación</a:t>
            </a:r>
          </a:p>
        </p:txBody>
      </p:sp>
    </p:spTree>
    <p:extLst>
      <p:ext uri="{BB962C8B-B14F-4D97-AF65-F5344CB8AC3E}">
        <p14:creationId xmlns:p14="http://schemas.microsoft.com/office/powerpoint/2010/main" val="31902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495300" y="1341438"/>
            <a:ext cx="8915400" cy="47847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ADMINISTRATIVA Y FINANCIERA</a:t>
            </a:r>
          </a:p>
          <a:p>
            <a:r>
              <a:rPr lang="es-CO" altLang="es-CO" dirty="0" smtClean="0"/>
              <a:t>Inventario de archivo 100%</a:t>
            </a:r>
          </a:p>
          <a:p>
            <a:r>
              <a:rPr lang="es-CO" altLang="es-CO" dirty="0" smtClean="0"/>
              <a:t>Control archivo de contratos – hoja de control</a:t>
            </a:r>
          </a:p>
          <a:p>
            <a:r>
              <a:rPr lang="es-CO" altLang="es-CO" dirty="0" smtClean="0"/>
              <a:t>Control numeración de contratos</a:t>
            </a:r>
          </a:p>
          <a:p>
            <a:r>
              <a:rPr lang="es-CO" altLang="es-CO" dirty="0" smtClean="0"/>
              <a:t>Hoja de control Historias laborales </a:t>
            </a:r>
          </a:p>
          <a:p>
            <a:r>
              <a:rPr lang="es-CO" altLang="es-CO" sz="2800" dirty="0" smtClean="0"/>
              <a:t>Se independizó el archivo </a:t>
            </a:r>
            <a:r>
              <a:rPr lang="es-CO" altLang="es-CO" sz="2800" dirty="0" smtClean="0"/>
              <a:t>Historias Laborales</a:t>
            </a:r>
            <a:endParaRPr lang="es-CO" altLang="es-CO" sz="1400" dirty="0" smtClean="0"/>
          </a:p>
          <a:p>
            <a:r>
              <a:rPr lang="es-CO" altLang="es-CO" dirty="0" smtClean="0"/>
              <a:t>Control de numeración de  resoluciones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5364" name="5 Imagen" descr="C:\Users\jarodriguez\AppData\Local\Microsoft\Windows\Temporary Internet Files\Content.Word\20131121_165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213100"/>
            <a:ext cx="20875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 SISTEMA DE </a:t>
            </a:r>
            <a:r>
              <a:rPr lang="es-CO" altLang="es-CO" b="1" dirty="0" smtClean="0"/>
              <a:t>GESTIÓN </a:t>
            </a:r>
            <a:r>
              <a:rPr lang="es-CO" altLang="es-CO" b="1" dirty="0" smtClean="0"/>
              <a:t>DOCUMENTAL ORFEO</a:t>
            </a:r>
          </a:p>
          <a:p>
            <a:pPr algn="just"/>
            <a:r>
              <a:rPr lang="es-CO" altLang="es-CO" dirty="0" smtClean="0"/>
              <a:t>Radicación automática de correos electrónicos</a:t>
            </a:r>
          </a:p>
          <a:p>
            <a:pPr algn="just"/>
            <a:r>
              <a:rPr lang="es-CO" altLang="es-CO" dirty="0" smtClean="0"/>
              <a:t>No esta funcionando subir al sistema lo que llega en medios magnéticos</a:t>
            </a:r>
          </a:p>
          <a:p>
            <a:pPr algn="just"/>
            <a:r>
              <a:rPr lang="es-CO" altLang="es-CO" dirty="0" smtClean="0"/>
              <a:t>Desarrollar lo necesario para que los documentos puedan radicarse y firmarse digitalmente en formato </a:t>
            </a:r>
            <a:r>
              <a:rPr lang="es-CO" altLang="es-CO" dirty="0" err="1" smtClean="0"/>
              <a:t>pdf</a:t>
            </a:r>
            <a:r>
              <a:rPr lang="es-CO" altLang="es-CO" dirty="0" smtClean="0"/>
              <a:t>/a</a:t>
            </a:r>
          </a:p>
          <a:p>
            <a:pPr algn="just"/>
            <a:endParaRPr lang="es-CO" altLang="es-CO" dirty="0" smtClean="0"/>
          </a:p>
          <a:p>
            <a:pPr algn="just"/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83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s-CO" b="1" dirty="0" smtClean="0"/>
              <a:t>TABLA DE RETENCION DOCUMENTAL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Avance 40% para la actualizació</a:t>
            </a:r>
            <a:r>
              <a:rPr lang="es-CO" dirty="0"/>
              <a:t>n</a:t>
            </a:r>
            <a:endParaRPr lang="es-CO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Recopilación actos administrativos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Análisis</a:t>
            </a:r>
          </a:p>
        </p:txBody>
      </p:sp>
    </p:spTree>
    <p:extLst>
      <p:ext uri="{BB962C8B-B14F-4D97-AF65-F5344CB8AC3E}">
        <p14:creationId xmlns:p14="http://schemas.microsoft.com/office/powerpoint/2010/main" val="2172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56841" y="1916832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endParaRPr lang="es-ES" altLang="es-CO" sz="1400" b="1" dirty="0" smtClean="0"/>
          </a:p>
          <a:p>
            <a:pPr algn="ctr" eaLnBrk="1" hangingPunct="1"/>
            <a:endParaRPr lang="es-ES" altLang="es-CO" sz="1400" b="1" dirty="0"/>
          </a:p>
          <a:p>
            <a:pPr algn="ctr" eaLnBrk="1" hangingPunct="1"/>
            <a:r>
              <a:rPr lang="es-ES" altLang="es-CO" sz="2800" b="1" dirty="0" smtClean="0"/>
              <a:t>AVANCE </a:t>
            </a:r>
            <a:r>
              <a:rPr lang="es-ES" altLang="es-CO" sz="2800" b="1" dirty="0"/>
              <a:t>ORGANIZACIÓN DE </a:t>
            </a:r>
          </a:p>
          <a:p>
            <a:pPr algn="ctr" eaLnBrk="1" hangingPunct="1"/>
            <a:r>
              <a:rPr lang="es-ES" altLang="es-CO" sz="2800" b="1" dirty="0"/>
              <a:t>ARCHIVOS DE GESTIÓN</a:t>
            </a:r>
            <a:endParaRPr lang="es-CO" altLang="es-CO" sz="2800" b="1" dirty="0"/>
          </a:p>
          <a:p>
            <a:pPr algn="just"/>
            <a:endParaRPr lang="es-CO" sz="2800" dirty="0"/>
          </a:p>
          <a:p>
            <a:pPr algn="just"/>
            <a:endParaRPr lang="es-CO" sz="2800" dirty="0"/>
          </a:p>
          <a:p>
            <a:pPr algn="just"/>
            <a:endParaRPr lang="es-CO" sz="1400" dirty="0" smtClean="0"/>
          </a:p>
          <a:p>
            <a:pPr algn="just"/>
            <a:endParaRPr lang="es-CO" dirty="0"/>
          </a:p>
          <a:p>
            <a:endParaRPr lang="es-CO" sz="5400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0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60512" y="98072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marL="342900" indent="-342900" algn="just">
              <a:buAutoNum type="arabicPeriod"/>
            </a:pPr>
            <a:endParaRPr lang="es-CO" dirty="0" smtClean="0"/>
          </a:p>
          <a:p>
            <a:pPr marL="342900" indent="-342900" algn="just">
              <a:buAutoNum type="arabicPeriod"/>
            </a:pPr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415925" y="1557338"/>
            <a:ext cx="89154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s-ES" sz="1830" dirty="0" smtClean="0"/>
          </a:p>
          <a:p>
            <a:pPr>
              <a:buFont typeface="Arial" charset="0"/>
              <a:buChar char="•"/>
              <a:defRPr/>
            </a:pPr>
            <a:endParaRPr lang="es-ES" sz="1830" dirty="0" smtClean="0"/>
          </a:p>
          <a:p>
            <a:pPr>
              <a:buFont typeface="Arial" charset="0"/>
              <a:buChar char="•"/>
              <a:defRPr/>
            </a:pPr>
            <a:endParaRPr lang="es-ES" sz="1830" dirty="0" smtClean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584620" y="62068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dirty="0" smtClean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415925" y="98072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dirty="0" smtClean="0"/>
          </a:p>
        </p:txBody>
      </p:sp>
      <p:sp>
        <p:nvSpPr>
          <p:cNvPr id="7" name="2 Rectángulo redondeado"/>
          <p:cNvSpPr/>
          <p:nvPr/>
        </p:nvSpPr>
        <p:spPr>
          <a:xfrm>
            <a:off x="3729038" y="2636490"/>
            <a:ext cx="2376487" cy="79216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rgbClr val="FF0000"/>
                </a:solidFill>
              </a:rPr>
              <a:t>ACCIONES GESTION DOCUMENTAL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632520" y="2492350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Idóneo (Ley 1409 de 2010)</a:t>
            </a:r>
          </a:p>
        </p:txBody>
      </p:sp>
      <p:sp>
        <p:nvSpPr>
          <p:cNvPr id="9" name="4 Rectángulo redondeado"/>
          <p:cNvSpPr/>
          <p:nvPr/>
        </p:nvSpPr>
        <p:spPr>
          <a:xfrm>
            <a:off x="3656856" y="4508574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Capacitación al personal de la entidad</a:t>
            </a:r>
          </a:p>
        </p:txBody>
      </p:sp>
      <p:sp>
        <p:nvSpPr>
          <p:cNvPr id="10" name="5 Rectángulo redondeado"/>
          <p:cNvSpPr/>
          <p:nvPr/>
        </p:nvSpPr>
        <p:spPr>
          <a:xfrm>
            <a:off x="6753200" y="2492350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Espacios de almacenamiento adecuados</a:t>
            </a:r>
          </a:p>
        </p:txBody>
      </p:sp>
      <p:sp>
        <p:nvSpPr>
          <p:cNvPr id="11" name="6 Rectángulo redondeado"/>
          <p:cNvSpPr/>
          <p:nvPr/>
        </p:nvSpPr>
        <p:spPr>
          <a:xfrm>
            <a:off x="3584848" y="1052190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Centralización de archivos 80%</a:t>
            </a:r>
          </a:p>
        </p:txBody>
      </p:sp>
      <p:sp>
        <p:nvSpPr>
          <p:cNvPr id="12" name="7 Flecha derecha"/>
          <p:cNvSpPr/>
          <p:nvPr/>
        </p:nvSpPr>
        <p:spPr>
          <a:xfrm>
            <a:off x="6105525" y="2780953"/>
            <a:ext cx="576263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8 Flecha derecha"/>
          <p:cNvSpPr/>
          <p:nvPr/>
        </p:nvSpPr>
        <p:spPr>
          <a:xfrm rot="10800000">
            <a:off x="3008313" y="2780953"/>
            <a:ext cx="576262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9 Flecha derecha"/>
          <p:cNvSpPr/>
          <p:nvPr/>
        </p:nvSpPr>
        <p:spPr>
          <a:xfrm rot="5220972">
            <a:off x="4499769" y="3758059"/>
            <a:ext cx="576262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5" name="10 Flecha derecha"/>
          <p:cNvSpPr/>
          <p:nvPr/>
        </p:nvSpPr>
        <p:spPr>
          <a:xfrm rot="16200000">
            <a:off x="4556918" y="2095947"/>
            <a:ext cx="576263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/>
              <a:t>VICEPRESIDENCIA DE ESTRUCTURACIÓN</a:t>
            </a:r>
          </a:p>
          <a:p>
            <a:r>
              <a:rPr lang="es-CO" altLang="es-CO" dirty="0"/>
              <a:t>Inventario de archivo 85% - son 94 metros lineales de documentación- no incluye planos</a:t>
            </a:r>
          </a:p>
          <a:p>
            <a:r>
              <a:rPr lang="es-CO" altLang="es-CO" dirty="0"/>
              <a:t>Centralización y control de documentos</a:t>
            </a:r>
          </a:p>
          <a:p>
            <a:r>
              <a:rPr lang="es-CO" altLang="es-CO" dirty="0"/>
              <a:t>Normalización en la entrega de estudios  </a:t>
            </a:r>
          </a:p>
          <a:p>
            <a:r>
              <a:rPr lang="es-CO" altLang="es-CO" dirty="0"/>
              <a:t>Documentos empacados y rotulados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2251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49577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DE </a:t>
            </a:r>
            <a:r>
              <a:rPr lang="es-CO" altLang="es-CO" b="1" dirty="0" smtClean="0"/>
              <a:t>GESTIÓN </a:t>
            </a:r>
            <a:endParaRPr lang="es-CO" altLang="es-CO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CONTRACTUAL Y VICEPRESIDENCIA EJECUTIVA</a:t>
            </a:r>
          </a:p>
          <a:p>
            <a:r>
              <a:rPr lang="es-CO" altLang="es-CO" dirty="0" smtClean="0"/>
              <a:t>Inventario de archivo 90%</a:t>
            </a:r>
          </a:p>
          <a:p>
            <a:r>
              <a:rPr lang="es-CO" altLang="es-CO" dirty="0" smtClean="0"/>
              <a:t>Centralización 100%</a:t>
            </a:r>
          </a:p>
          <a:p>
            <a:r>
              <a:rPr lang="es-CO" altLang="es-CO" dirty="0" smtClean="0"/>
              <a:t>Mejora transferencias documentos generados en los Grupos aún varios pendientes</a:t>
            </a:r>
          </a:p>
          <a:p>
            <a:r>
              <a:rPr lang="es-CO" altLang="es-CO" dirty="0" smtClean="0"/>
              <a:t>Nuevos contratos pendientes por falta de entregas del Grupo de Contratación.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44" name="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652963"/>
            <a:ext cx="2520950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49577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DE </a:t>
            </a:r>
            <a:r>
              <a:rPr lang="es-CO" altLang="es-CO" b="1" dirty="0" smtClean="0"/>
              <a:t>GESTIÓN </a:t>
            </a:r>
            <a:endParaRPr lang="es-CO" altLang="es-CO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CONTRACTUAL –GIT ESTRATEGIA CONTRACTUAL PERMISOS Y MODIFICACIONES</a:t>
            </a:r>
          </a:p>
          <a:p>
            <a:r>
              <a:rPr lang="es-CO" altLang="es-CO" dirty="0" smtClean="0"/>
              <a:t>Inventario de archivo 69%</a:t>
            </a:r>
          </a:p>
          <a:p>
            <a:r>
              <a:rPr lang="es-CO" altLang="es-CO" dirty="0" smtClean="0"/>
              <a:t>Centralización 100%</a:t>
            </a:r>
          </a:p>
          <a:p>
            <a:r>
              <a:rPr lang="es-CO" altLang="es-CO" dirty="0" smtClean="0"/>
              <a:t>Pendiente transferencia documental faltan actas de finalización de obras en varios permisos</a:t>
            </a:r>
          </a:p>
          <a:p>
            <a:r>
              <a:rPr lang="es-CO" altLang="es-CO" dirty="0" smtClean="0"/>
              <a:t>Requiere </a:t>
            </a:r>
            <a:r>
              <a:rPr lang="es-CO" altLang="es-CO" dirty="0" smtClean="0"/>
              <a:t>otra persona de apoyo por </a:t>
            </a:r>
          </a:p>
          <a:p>
            <a:pPr marL="0" indent="0">
              <a:buNone/>
            </a:pPr>
            <a:r>
              <a:rPr lang="es-CO" altLang="es-CO" dirty="0" smtClean="0"/>
              <a:t>Volumen documental alto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44" name="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652963"/>
            <a:ext cx="2520950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contenido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49577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Entrega de archivos de la Aeronáutica Civil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-Se realizó hoja de control de 514 carpetas en 49 cajas del Aeropuerto de Cartagena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-4 personas asignadas para elaborar la hoja de control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Se suspendió la actividad por que los archivos no están organizados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45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/>
          <p:cNvSpPr>
            <a:spLocks noGrp="1"/>
          </p:cNvSpPr>
          <p:nvPr>
            <p:ph idx="1"/>
          </p:nvPr>
        </p:nvSpPr>
        <p:spPr>
          <a:xfrm>
            <a:off x="495300" y="1341438"/>
            <a:ext cx="8915400" cy="47847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DE </a:t>
            </a:r>
            <a:r>
              <a:rPr lang="es-CO" altLang="es-CO" b="1" dirty="0" smtClean="0"/>
              <a:t>PLANEACIÓN </a:t>
            </a:r>
            <a:r>
              <a:rPr lang="es-CO" altLang="es-CO" b="1" dirty="0" smtClean="0"/>
              <a:t>RIESGOS Y ENTORNO</a:t>
            </a:r>
          </a:p>
          <a:p>
            <a:r>
              <a:rPr lang="es-CO" altLang="es-CO" dirty="0" smtClean="0"/>
              <a:t>Inventario de archivo 38%</a:t>
            </a:r>
          </a:p>
          <a:p>
            <a:r>
              <a:rPr lang="es-CO" altLang="es-CO" dirty="0" smtClean="0"/>
              <a:t>Centralización y control de documentos</a:t>
            </a:r>
          </a:p>
          <a:p>
            <a:r>
              <a:rPr lang="es-CO" altLang="es-CO" dirty="0" smtClean="0"/>
              <a:t>Normalización en la entrega de carpetas prediales </a:t>
            </a:r>
          </a:p>
          <a:p>
            <a:r>
              <a:rPr lang="es-CO" altLang="es-CO" dirty="0" smtClean="0"/>
              <a:t>Documentos empacados no rotulados</a:t>
            </a:r>
          </a:p>
          <a:p>
            <a:r>
              <a:rPr lang="es-CO" altLang="es-CO" dirty="0" smtClean="0"/>
              <a:t>Es necesario más </a:t>
            </a:r>
            <a:r>
              <a:rPr lang="es-CO" altLang="es-CO" dirty="0" smtClean="0"/>
              <a:t>apoyo al archivista asignado por parte de la VPRE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36650" y="0"/>
            <a:ext cx="7793038" cy="146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83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contenido"/>
          <p:cNvSpPr>
            <a:spLocks noGrp="1"/>
          </p:cNvSpPr>
          <p:nvPr>
            <p:ph idx="1"/>
          </p:nvPr>
        </p:nvSpPr>
        <p:spPr>
          <a:xfrm>
            <a:off x="495300" y="476250"/>
            <a:ext cx="8915400" cy="56499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 smtClean="0"/>
              <a:t>              VICEPRESIDENCIA  </a:t>
            </a:r>
            <a:r>
              <a:rPr lang="es-CO" altLang="es-CO" b="1" dirty="0" smtClean="0"/>
              <a:t>JURÍDICA</a:t>
            </a: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15768"/>
              </p:ext>
            </p:extLst>
          </p:nvPr>
        </p:nvGraphicFramePr>
        <p:xfrm>
          <a:off x="344488" y="1341438"/>
          <a:ext cx="8569324" cy="521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31"/>
                <a:gridCol w="2142331"/>
                <a:gridCol w="2142331"/>
                <a:gridCol w="2142331"/>
              </a:tblGrid>
              <a:tr h="640162"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 Defensa Judicial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 Jurídico Predial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Grupos de Asesoría</a:t>
                      </a:r>
                      <a:r>
                        <a:rPr lang="es-CO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Jurídica 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</a:t>
                      </a:r>
                      <a:r>
                        <a:rPr lang="es-CO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Contratación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</a:tr>
              <a:tr h="1188873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Inventario 100%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Sin inventario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Lo que llega de proyectos</a:t>
                      </a:r>
                      <a:r>
                        <a:rPr lang="es-CO" sz="1800" baseline="0" dirty="0" smtClean="0"/>
                        <a:t> (entrada) se archiva en cada contrato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No hay</a:t>
                      </a:r>
                      <a:r>
                        <a:rPr lang="es-CO" sz="1800" baseline="0" dirty="0" smtClean="0"/>
                        <a:t> inventario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Centralización</a:t>
                      </a:r>
                      <a:r>
                        <a:rPr lang="es-CO" sz="1800" baseline="0" dirty="0" smtClean="0"/>
                        <a:t> 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Centralización</a:t>
                      </a:r>
                      <a:r>
                        <a:rPr lang="es-CO" sz="1800" baseline="0" dirty="0" smtClean="0"/>
                        <a:t> 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Conceptos clasificados </a:t>
                      </a:r>
                      <a:r>
                        <a:rPr lang="es-CO" sz="1800" baseline="0" dirty="0" smtClean="0"/>
                        <a:t> -</a:t>
                      </a:r>
                      <a:r>
                        <a:rPr lang="es-CO" sz="1800" dirty="0" smtClean="0"/>
                        <a:t>no están</a:t>
                      </a:r>
                      <a:r>
                        <a:rPr lang="es-CO" sz="1800" baseline="0" dirty="0" smtClean="0"/>
                        <a:t> archivados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No hay entregas al archivo de CC</a:t>
                      </a:r>
                      <a:r>
                        <a:rPr lang="es-CO" sz="1800" baseline="0" dirty="0" smtClean="0"/>
                        <a:t> ni CI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s-CO" sz="1800" dirty="0" err="1" smtClean="0"/>
                        <a:t>Transf</a:t>
                      </a:r>
                      <a:r>
                        <a:rPr lang="es-CO" sz="1800" dirty="0" smtClean="0"/>
                        <a:t>. Sin legalizar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Asunto</a:t>
                      </a:r>
                      <a:r>
                        <a:rPr lang="es-CO" sz="1800" baseline="0" dirty="0" smtClean="0"/>
                        <a:t> no describe el concepto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Archivo en condiciones no normalizadas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Documentos empacados</a:t>
                      </a:r>
                      <a:r>
                        <a:rPr lang="es-CO" sz="1800" baseline="0" dirty="0" smtClean="0"/>
                        <a:t> y rotulados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Numeración</a:t>
                      </a:r>
                      <a:r>
                        <a:rPr lang="es-CO" sz="1800" baseline="0" dirty="0" smtClean="0"/>
                        <a:t> de resoluciones repetida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Mediano</a:t>
                      </a:r>
                      <a:r>
                        <a:rPr lang="es-CO" sz="1800" baseline="0" dirty="0" smtClean="0"/>
                        <a:t> </a:t>
                      </a:r>
                      <a:r>
                        <a:rPr lang="es-CO" sz="1800" dirty="0" smtClean="0"/>
                        <a:t>Cumplimiento de</a:t>
                      </a:r>
                      <a:r>
                        <a:rPr lang="es-CO" sz="1800" baseline="0" dirty="0" smtClean="0"/>
                        <a:t> la Acuerdo 05 de 2013 AGN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370888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Espacio insuficiente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14510</TotalTime>
  <Words>411</Words>
  <Application>Microsoft Office PowerPoint</Application>
  <PresentationFormat>A4 (210 x 297 mm)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 Bold Condensed</vt:lpstr>
      <vt:lpstr>Impact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Carmen Janneth Rodriguez Mora</cp:lastModifiedBy>
  <cp:revision>484</cp:revision>
  <cp:lastPrinted>2012-11-28T19:27:24Z</cp:lastPrinted>
  <dcterms:created xsi:type="dcterms:W3CDTF">2012-11-16T19:55:35Z</dcterms:created>
  <dcterms:modified xsi:type="dcterms:W3CDTF">2015-11-30T20:02:39Z</dcterms:modified>
</cp:coreProperties>
</file>