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331" r:id="rId3"/>
    <p:sldId id="373" r:id="rId4"/>
    <p:sldId id="380" r:id="rId5"/>
    <p:sldId id="375" r:id="rId6"/>
    <p:sldId id="379" r:id="rId7"/>
    <p:sldId id="387" r:id="rId8"/>
    <p:sldId id="376" r:id="rId9"/>
    <p:sldId id="389" r:id="rId10"/>
    <p:sldId id="382" r:id="rId11"/>
    <p:sldId id="384" r:id="rId12"/>
    <p:sldId id="383" r:id="rId13"/>
    <p:sldId id="385" r:id="rId14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4677"/>
    <a:srgbClr val="0A4D7A"/>
    <a:srgbClr val="E36B1A"/>
    <a:srgbClr val="082754"/>
    <a:srgbClr val="A50021"/>
    <a:srgbClr val="800000"/>
    <a:srgbClr val="996633"/>
    <a:srgbClr val="FF0066"/>
    <a:srgbClr val="09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87" d="100"/>
          <a:sy n="87" d="100"/>
        </p:scale>
        <p:origin x="1272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F3F1C-4B8C-4E3C-8173-EB87813294E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D284B1B-5218-40CA-9FCE-20CE7B611F5D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Ley 87 de 1993</a:t>
          </a:r>
          <a:endParaRPr lang="es-CO" dirty="0"/>
        </a:p>
      </dgm:t>
    </dgm:pt>
    <dgm:pt modelId="{DEE5FD49-37CA-4FAB-AF76-C2730FA09320}" type="parTrans" cxnId="{58CB4929-9B18-4D67-A4F2-8999F35DB353}">
      <dgm:prSet/>
      <dgm:spPr/>
      <dgm:t>
        <a:bodyPr/>
        <a:lstStyle/>
        <a:p>
          <a:endParaRPr lang="es-CO"/>
        </a:p>
      </dgm:t>
    </dgm:pt>
    <dgm:pt modelId="{07146922-5A80-45FF-A37E-D414BFE8C459}" type="sibTrans" cxnId="{58CB4929-9B18-4D67-A4F2-8999F35DB353}">
      <dgm:prSet/>
      <dgm:spPr/>
      <dgm:t>
        <a:bodyPr/>
        <a:lstStyle/>
        <a:p>
          <a:endParaRPr lang="es-CO"/>
        </a:p>
      </dgm:t>
    </dgm:pt>
    <dgm:pt modelId="{9E837100-DF1E-4A5B-8E85-8371775DFB8B}">
      <dgm:prSet phldrT="[Texto]" custT="1"/>
      <dgm:spPr/>
      <dgm:t>
        <a:bodyPr/>
        <a:lstStyle/>
        <a:p>
          <a:pPr algn="just"/>
          <a:r>
            <a:rPr lang="es-CO" sz="1600" b="1" i="0" dirty="0" smtClean="0"/>
            <a:t>Artículo  2º. Objetivos del sistema de control interno: G) </a:t>
          </a:r>
          <a:r>
            <a:rPr lang="es-CO" sz="1600" b="0" i="0" dirty="0" smtClean="0"/>
            <a:t>Garantizar que el sistema de control interno </a:t>
          </a:r>
          <a:r>
            <a:rPr lang="es-CO" sz="1600" b="0" i="0" u="sng" dirty="0" smtClean="0">
              <a:solidFill>
                <a:srgbClr val="FF0000"/>
              </a:solidFill>
            </a:rPr>
            <a:t>disponga de sus propios mecanismos de verificación y evaluación</a:t>
          </a:r>
          <a:r>
            <a:rPr lang="es-CO" sz="1600" b="0" i="0" dirty="0" smtClean="0"/>
            <a:t>.</a:t>
          </a:r>
          <a:endParaRPr lang="es-CO" sz="1600" b="0" dirty="0"/>
        </a:p>
      </dgm:t>
    </dgm:pt>
    <dgm:pt modelId="{64DB259F-9416-44B3-B6C1-6E1C9FF742E6}" type="parTrans" cxnId="{84789AE2-FCF9-42F1-9DAC-8D0B1FDFCFA7}">
      <dgm:prSet/>
      <dgm:spPr/>
      <dgm:t>
        <a:bodyPr/>
        <a:lstStyle/>
        <a:p>
          <a:endParaRPr lang="es-CO"/>
        </a:p>
      </dgm:t>
    </dgm:pt>
    <dgm:pt modelId="{21F19365-641D-475C-9DC8-8944CB041176}" type="sibTrans" cxnId="{84789AE2-FCF9-42F1-9DAC-8D0B1FDFCFA7}">
      <dgm:prSet/>
      <dgm:spPr/>
      <dgm:t>
        <a:bodyPr/>
        <a:lstStyle/>
        <a:p>
          <a:endParaRPr lang="es-CO"/>
        </a:p>
      </dgm:t>
    </dgm:pt>
    <dgm:pt modelId="{1A5E333F-16DE-4E67-B86D-0D14212E807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Decreto 4165 de 2011</a:t>
          </a:r>
          <a:endParaRPr lang="es-CO" dirty="0"/>
        </a:p>
      </dgm:t>
    </dgm:pt>
    <dgm:pt modelId="{FDB7244E-F812-455F-9AD8-CB9BF455B15D}" type="parTrans" cxnId="{37F9CEA0-F6B8-48E8-A216-DFE53B9FE333}">
      <dgm:prSet/>
      <dgm:spPr/>
      <dgm:t>
        <a:bodyPr/>
        <a:lstStyle/>
        <a:p>
          <a:endParaRPr lang="es-CO"/>
        </a:p>
      </dgm:t>
    </dgm:pt>
    <dgm:pt modelId="{A2EA9A4E-EC09-49DA-BC9A-5D4CA54ECB24}" type="sibTrans" cxnId="{37F9CEA0-F6B8-48E8-A216-DFE53B9FE333}">
      <dgm:prSet/>
      <dgm:spPr/>
      <dgm:t>
        <a:bodyPr/>
        <a:lstStyle/>
        <a:p>
          <a:endParaRPr lang="es-CO"/>
        </a:p>
      </dgm:t>
    </dgm:pt>
    <dgm:pt modelId="{2A91DFFC-9D72-4AA3-AB92-670185133411}">
      <dgm:prSet phldrT="[Texto]" custT="1"/>
      <dgm:spPr/>
      <dgm:t>
        <a:bodyPr/>
        <a:lstStyle/>
        <a:p>
          <a:r>
            <a:rPr lang="es-ES" sz="1600" b="1" dirty="0" smtClean="0"/>
            <a:t>Artículo 13: </a:t>
          </a:r>
          <a:r>
            <a:rPr lang="es-ES" sz="1600" dirty="0" smtClean="0"/>
            <a:t>Son funciones de la Oficina de Control Interno las siguientes:</a:t>
          </a:r>
          <a:endParaRPr lang="es-CO" sz="1600" dirty="0"/>
        </a:p>
      </dgm:t>
    </dgm:pt>
    <dgm:pt modelId="{88319F7B-4B45-4214-BAFA-2C9606ED1C4F}" type="parTrans" cxnId="{CEE621F4-4323-4B21-91A2-227DCC8BE498}">
      <dgm:prSet/>
      <dgm:spPr/>
      <dgm:t>
        <a:bodyPr/>
        <a:lstStyle/>
        <a:p>
          <a:endParaRPr lang="es-CO"/>
        </a:p>
      </dgm:t>
    </dgm:pt>
    <dgm:pt modelId="{14D780C1-9A0C-417C-ACB0-2DA55EAD2AA0}" type="sibTrans" cxnId="{CEE621F4-4323-4B21-91A2-227DCC8BE498}">
      <dgm:prSet/>
      <dgm:spPr/>
      <dgm:t>
        <a:bodyPr/>
        <a:lstStyle/>
        <a:p>
          <a:endParaRPr lang="es-CO"/>
        </a:p>
      </dgm:t>
    </dgm:pt>
    <dgm:pt modelId="{ACA404FC-72F1-4ED1-B849-A9E9848C7370}">
      <dgm:prSet custT="1"/>
      <dgm:spPr/>
      <dgm:t>
        <a:bodyPr/>
        <a:lstStyle/>
        <a:p>
          <a:r>
            <a:rPr lang="es-ES" sz="1600" b="1" dirty="0" smtClean="0"/>
            <a:t>4.</a:t>
          </a:r>
          <a:r>
            <a:rPr lang="es-ES" sz="1600" dirty="0" smtClean="0"/>
            <a:t> Aplicar el control de gestión e interpretar sus resultados con </a:t>
          </a:r>
          <a:r>
            <a:rPr lang="es-ES" sz="1600" u="sng" dirty="0" smtClean="0">
              <a:solidFill>
                <a:srgbClr val="FF0000"/>
              </a:solidFill>
            </a:rPr>
            <a:t>el objetivo de presentar recomendaciones al Presidente de la Agencia </a:t>
          </a:r>
          <a:r>
            <a:rPr lang="es-ES" sz="1600" dirty="0" smtClean="0"/>
            <a:t>haciendo énfasis en los indicadores de gestión diseñados y reportados periódicamente por la dependencia competente. </a:t>
          </a:r>
          <a:endParaRPr lang="es-ES" sz="1600" dirty="0"/>
        </a:p>
      </dgm:t>
    </dgm:pt>
    <dgm:pt modelId="{1FA606F3-9CFC-45F6-A2FB-75326FF114FA}" type="parTrans" cxnId="{5A931520-3AC3-4625-B0F6-A1F8CCBB232E}">
      <dgm:prSet/>
      <dgm:spPr/>
      <dgm:t>
        <a:bodyPr/>
        <a:lstStyle/>
        <a:p>
          <a:endParaRPr lang="es-CO"/>
        </a:p>
      </dgm:t>
    </dgm:pt>
    <dgm:pt modelId="{08AB17ED-3577-4D3A-B2F0-4684056A81AE}" type="sibTrans" cxnId="{5A931520-3AC3-4625-B0F6-A1F8CCBB232E}">
      <dgm:prSet/>
      <dgm:spPr/>
      <dgm:t>
        <a:bodyPr/>
        <a:lstStyle/>
        <a:p>
          <a:endParaRPr lang="es-CO"/>
        </a:p>
      </dgm:t>
    </dgm:pt>
    <dgm:pt modelId="{EE500C81-8BE1-4D18-9F90-9C8E1F13F0C2}">
      <dgm:prSet custT="1"/>
      <dgm:spPr/>
      <dgm:t>
        <a:bodyPr/>
        <a:lstStyle/>
        <a:p>
          <a:r>
            <a:rPr lang="es-ES" sz="1600" b="1" dirty="0" smtClean="0"/>
            <a:t>5.</a:t>
          </a:r>
          <a:r>
            <a:rPr lang="es-ES" sz="1600" dirty="0" smtClean="0"/>
            <a:t> Verificar el cumplimiento de las políticas, normas, procedimientos, planes, programas, proyecto y metas de la Agencia, recomendar ajustes pertinentes y efectuar el seguimiento a su implementación.</a:t>
          </a:r>
          <a:endParaRPr lang="es-ES" sz="1600" dirty="0"/>
        </a:p>
      </dgm:t>
    </dgm:pt>
    <dgm:pt modelId="{507ABEA3-CAD8-4ECA-8FF9-A815A9565094}" type="parTrans" cxnId="{B3358CD9-D489-4806-B5B1-17911B0BB55A}">
      <dgm:prSet/>
      <dgm:spPr/>
      <dgm:t>
        <a:bodyPr/>
        <a:lstStyle/>
        <a:p>
          <a:endParaRPr lang="es-CO"/>
        </a:p>
      </dgm:t>
    </dgm:pt>
    <dgm:pt modelId="{00972722-8B4C-49BB-9789-928A0D5054F1}" type="sibTrans" cxnId="{B3358CD9-D489-4806-B5B1-17911B0BB55A}">
      <dgm:prSet/>
      <dgm:spPr/>
      <dgm:t>
        <a:bodyPr/>
        <a:lstStyle/>
        <a:p>
          <a:endParaRPr lang="es-CO"/>
        </a:p>
      </dgm:t>
    </dgm:pt>
    <dgm:pt modelId="{606F4EF6-5812-4389-9EA6-3D6D97B84C40}">
      <dgm:prSet phldrT="[Texto]" custT="1"/>
      <dgm:spPr/>
      <dgm:t>
        <a:bodyPr/>
        <a:lstStyle/>
        <a:p>
          <a:pPr algn="just"/>
          <a:r>
            <a:rPr lang="es-CO" sz="1600" b="1" i="0" dirty="0" smtClean="0"/>
            <a:t>Artículo 3°: Características del control interno: C) </a:t>
          </a:r>
          <a:r>
            <a:rPr lang="es-CO" sz="1600" b="0" i="0" dirty="0" smtClean="0"/>
            <a:t>La</a:t>
          </a:r>
          <a:r>
            <a:rPr lang="es-CO" sz="1600" b="1" i="0" dirty="0" smtClean="0"/>
            <a:t> </a:t>
          </a:r>
          <a:r>
            <a:rPr lang="es-CO" sz="1600" b="0" dirty="0" smtClean="0"/>
            <a:t>unidad de control interno o quien haga sus veces es la encargada de evaluar en forma independiente el Sistema de Control Interno de la entidad </a:t>
          </a:r>
          <a:r>
            <a:rPr lang="es-CO" sz="1600" u="sng" dirty="0" smtClean="0">
              <a:solidFill>
                <a:srgbClr val="FF0000"/>
              </a:solidFill>
            </a:rPr>
            <a:t>y proponer al representante legal del respectivo organismo las recomendaciones para mejorarlo.</a:t>
          </a:r>
          <a:endParaRPr lang="es-CO" sz="1600" b="0" u="sng" dirty="0">
            <a:solidFill>
              <a:srgbClr val="FF0000"/>
            </a:solidFill>
          </a:endParaRPr>
        </a:p>
      </dgm:t>
    </dgm:pt>
    <dgm:pt modelId="{D7A4C92A-3CE5-42D0-B6C2-39F50AD109D2}" type="parTrans" cxnId="{BBC3D1C4-D4AA-40BD-B8A4-43E2754DF9C5}">
      <dgm:prSet/>
      <dgm:spPr/>
      <dgm:t>
        <a:bodyPr/>
        <a:lstStyle/>
        <a:p>
          <a:endParaRPr lang="es-CO"/>
        </a:p>
      </dgm:t>
    </dgm:pt>
    <dgm:pt modelId="{F986DFAD-5533-44F3-A291-69E19843BE6A}" type="sibTrans" cxnId="{BBC3D1C4-D4AA-40BD-B8A4-43E2754DF9C5}">
      <dgm:prSet/>
      <dgm:spPr/>
      <dgm:t>
        <a:bodyPr/>
        <a:lstStyle/>
        <a:p>
          <a:endParaRPr lang="es-CO"/>
        </a:p>
      </dgm:t>
    </dgm:pt>
    <dgm:pt modelId="{6602AF61-FFCC-4B60-B76C-0B2A74CAF59A}" type="pres">
      <dgm:prSet presAssocID="{736F3F1C-4B8C-4E3C-8173-EB87813294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8DE58D-5A91-4BAF-8430-821385705AAC}" type="pres">
      <dgm:prSet presAssocID="{ED284B1B-5218-40CA-9FCE-20CE7B611F5D}" presName="composite" presStyleCnt="0"/>
      <dgm:spPr/>
    </dgm:pt>
    <dgm:pt modelId="{8D9BCE4B-BE19-41E1-AA10-A61606500E34}" type="pres">
      <dgm:prSet presAssocID="{ED284B1B-5218-40CA-9FCE-20CE7B611F5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00C39D-514C-468D-BAE5-28DFB77CF1D8}" type="pres">
      <dgm:prSet presAssocID="{ED284B1B-5218-40CA-9FCE-20CE7B611F5D}" presName="descendantText" presStyleLbl="alignAcc1" presStyleIdx="0" presStyleCnt="2" custScaleY="104667" custLinFactNeighborX="-245" custLinFactNeighborY="47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516C0A-C121-4F52-AF48-43E514984828}" type="pres">
      <dgm:prSet presAssocID="{07146922-5A80-45FF-A37E-D414BFE8C459}" presName="sp" presStyleCnt="0"/>
      <dgm:spPr/>
    </dgm:pt>
    <dgm:pt modelId="{9E5D79BA-DF85-49A8-8849-8D07E980CD72}" type="pres">
      <dgm:prSet presAssocID="{1A5E333F-16DE-4E67-B86D-0D14212E807E}" presName="composite" presStyleCnt="0"/>
      <dgm:spPr/>
    </dgm:pt>
    <dgm:pt modelId="{22890CA4-5F78-4762-BFE4-41CB0BFEA269}" type="pres">
      <dgm:prSet presAssocID="{1A5E333F-16DE-4E67-B86D-0D14212E807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E2FB6F-141E-48BA-BF48-748195F19131}" type="pres">
      <dgm:prSet presAssocID="{1A5E333F-16DE-4E67-B86D-0D14212E807E}" presName="descendantText" presStyleLbl="alignAcc1" presStyleIdx="1" presStyleCnt="2" custScaleY="1613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CB4929-9B18-4D67-A4F2-8999F35DB353}" srcId="{736F3F1C-4B8C-4E3C-8173-EB87813294E1}" destId="{ED284B1B-5218-40CA-9FCE-20CE7B611F5D}" srcOrd="0" destOrd="0" parTransId="{DEE5FD49-37CA-4FAB-AF76-C2730FA09320}" sibTransId="{07146922-5A80-45FF-A37E-D414BFE8C459}"/>
    <dgm:cxn modelId="{37F9CEA0-F6B8-48E8-A216-DFE53B9FE333}" srcId="{736F3F1C-4B8C-4E3C-8173-EB87813294E1}" destId="{1A5E333F-16DE-4E67-B86D-0D14212E807E}" srcOrd="1" destOrd="0" parTransId="{FDB7244E-F812-455F-9AD8-CB9BF455B15D}" sibTransId="{A2EA9A4E-EC09-49DA-BC9A-5D4CA54ECB24}"/>
    <dgm:cxn modelId="{4C2275C5-1FD1-4D3C-A778-EC11D0513E83}" type="presOf" srcId="{606F4EF6-5812-4389-9EA6-3D6D97B84C40}" destId="{E700C39D-514C-468D-BAE5-28DFB77CF1D8}" srcOrd="0" destOrd="1" presId="urn:microsoft.com/office/officeart/2005/8/layout/chevron2"/>
    <dgm:cxn modelId="{B3358CD9-D489-4806-B5B1-17911B0BB55A}" srcId="{1A5E333F-16DE-4E67-B86D-0D14212E807E}" destId="{EE500C81-8BE1-4D18-9F90-9C8E1F13F0C2}" srcOrd="2" destOrd="0" parTransId="{507ABEA3-CAD8-4ECA-8FF9-A815A9565094}" sibTransId="{00972722-8B4C-49BB-9789-928A0D5054F1}"/>
    <dgm:cxn modelId="{BBC3D1C4-D4AA-40BD-B8A4-43E2754DF9C5}" srcId="{ED284B1B-5218-40CA-9FCE-20CE7B611F5D}" destId="{606F4EF6-5812-4389-9EA6-3D6D97B84C40}" srcOrd="1" destOrd="0" parTransId="{D7A4C92A-3CE5-42D0-B6C2-39F50AD109D2}" sibTransId="{F986DFAD-5533-44F3-A291-69E19843BE6A}"/>
    <dgm:cxn modelId="{CEE621F4-4323-4B21-91A2-227DCC8BE498}" srcId="{1A5E333F-16DE-4E67-B86D-0D14212E807E}" destId="{2A91DFFC-9D72-4AA3-AB92-670185133411}" srcOrd="0" destOrd="0" parTransId="{88319F7B-4B45-4214-BAFA-2C9606ED1C4F}" sibTransId="{14D780C1-9A0C-417C-ACB0-2DA55EAD2AA0}"/>
    <dgm:cxn modelId="{6E093F4D-34A0-41A4-84E2-5B8F7DD417C2}" type="presOf" srcId="{9E837100-DF1E-4A5B-8E85-8371775DFB8B}" destId="{E700C39D-514C-468D-BAE5-28DFB77CF1D8}" srcOrd="0" destOrd="0" presId="urn:microsoft.com/office/officeart/2005/8/layout/chevron2"/>
    <dgm:cxn modelId="{028BD921-5474-4319-9E00-B060954695BC}" type="presOf" srcId="{EE500C81-8BE1-4D18-9F90-9C8E1F13F0C2}" destId="{B0E2FB6F-141E-48BA-BF48-748195F19131}" srcOrd="0" destOrd="2" presId="urn:microsoft.com/office/officeart/2005/8/layout/chevron2"/>
    <dgm:cxn modelId="{692420D6-EAB1-4066-80DF-58384B3DEF6D}" type="presOf" srcId="{1A5E333F-16DE-4E67-B86D-0D14212E807E}" destId="{22890CA4-5F78-4762-BFE4-41CB0BFEA269}" srcOrd="0" destOrd="0" presId="urn:microsoft.com/office/officeart/2005/8/layout/chevron2"/>
    <dgm:cxn modelId="{C53D6F6C-73D4-4DAE-BF5F-E9B9BFC0E11F}" type="presOf" srcId="{736F3F1C-4B8C-4E3C-8173-EB87813294E1}" destId="{6602AF61-FFCC-4B60-B76C-0B2A74CAF59A}" srcOrd="0" destOrd="0" presId="urn:microsoft.com/office/officeart/2005/8/layout/chevron2"/>
    <dgm:cxn modelId="{4308899F-6D79-4E5C-A3BC-8EC1F302D1C6}" type="presOf" srcId="{ACA404FC-72F1-4ED1-B849-A9E9848C7370}" destId="{B0E2FB6F-141E-48BA-BF48-748195F19131}" srcOrd="0" destOrd="1" presId="urn:microsoft.com/office/officeart/2005/8/layout/chevron2"/>
    <dgm:cxn modelId="{C061321D-71DC-4558-93B7-88B88F27A20D}" type="presOf" srcId="{2A91DFFC-9D72-4AA3-AB92-670185133411}" destId="{B0E2FB6F-141E-48BA-BF48-748195F19131}" srcOrd="0" destOrd="0" presId="urn:microsoft.com/office/officeart/2005/8/layout/chevron2"/>
    <dgm:cxn modelId="{B97339AD-0B60-43CF-94A1-A521412CACA3}" type="presOf" srcId="{ED284B1B-5218-40CA-9FCE-20CE7B611F5D}" destId="{8D9BCE4B-BE19-41E1-AA10-A61606500E34}" srcOrd="0" destOrd="0" presId="urn:microsoft.com/office/officeart/2005/8/layout/chevron2"/>
    <dgm:cxn modelId="{5A931520-3AC3-4625-B0F6-A1F8CCBB232E}" srcId="{1A5E333F-16DE-4E67-B86D-0D14212E807E}" destId="{ACA404FC-72F1-4ED1-B849-A9E9848C7370}" srcOrd="1" destOrd="0" parTransId="{1FA606F3-9CFC-45F6-A2FB-75326FF114FA}" sibTransId="{08AB17ED-3577-4D3A-B2F0-4684056A81AE}"/>
    <dgm:cxn modelId="{84789AE2-FCF9-42F1-9DAC-8D0B1FDFCFA7}" srcId="{ED284B1B-5218-40CA-9FCE-20CE7B611F5D}" destId="{9E837100-DF1E-4A5B-8E85-8371775DFB8B}" srcOrd="0" destOrd="0" parTransId="{64DB259F-9416-44B3-B6C1-6E1C9FF742E6}" sibTransId="{21F19365-641D-475C-9DC8-8944CB041176}"/>
    <dgm:cxn modelId="{B87C73B9-64C5-4195-95B5-150B3AA2F88A}" type="presParOf" srcId="{6602AF61-FFCC-4B60-B76C-0B2A74CAF59A}" destId="{5E8DE58D-5A91-4BAF-8430-821385705AAC}" srcOrd="0" destOrd="0" presId="urn:microsoft.com/office/officeart/2005/8/layout/chevron2"/>
    <dgm:cxn modelId="{97238957-56BB-4303-AB94-554A3C4AE2CD}" type="presParOf" srcId="{5E8DE58D-5A91-4BAF-8430-821385705AAC}" destId="{8D9BCE4B-BE19-41E1-AA10-A61606500E34}" srcOrd="0" destOrd="0" presId="urn:microsoft.com/office/officeart/2005/8/layout/chevron2"/>
    <dgm:cxn modelId="{D89FBCF3-600B-4D40-90D4-8EFC42B97B29}" type="presParOf" srcId="{5E8DE58D-5A91-4BAF-8430-821385705AAC}" destId="{E700C39D-514C-468D-BAE5-28DFB77CF1D8}" srcOrd="1" destOrd="0" presId="urn:microsoft.com/office/officeart/2005/8/layout/chevron2"/>
    <dgm:cxn modelId="{608A81BB-ED2E-4654-8E91-C332D2FCB56D}" type="presParOf" srcId="{6602AF61-FFCC-4B60-B76C-0B2A74CAF59A}" destId="{14516C0A-C121-4F52-AF48-43E514984828}" srcOrd="1" destOrd="0" presId="urn:microsoft.com/office/officeart/2005/8/layout/chevron2"/>
    <dgm:cxn modelId="{F85FD97C-A266-4CBB-8D57-9BA4097C576A}" type="presParOf" srcId="{6602AF61-FFCC-4B60-B76C-0B2A74CAF59A}" destId="{9E5D79BA-DF85-49A8-8849-8D07E980CD72}" srcOrd="2" destOrd="0" presId="urn:microsoft.com/office/officeart/2005/8/layout/chevron2"/>
    <dgm:cxn modelId="{4BC782D5-1E74-43C1-B563-AC77E7F14A95}" type="presParOf" srcId="{9E5D79BA-DF85-49A8-8849-8D07E980CD72}" destId="{22890CA4-5F78-4762-BFE4-41CB0BFEA269}" srcOrd="0" destOrd="0" presId="urn:microsoft.com/office/officeart/2005/8/layout/chevron2"/>
    <dgm:cxn modelId="{593B351D-C8F2-4F85-8131-F68663062827}" type="presParOf" srcId="{9E5D79BA-DF85-49A8-8849-8D07E980CD72}" destId="{B0E2FB6F-141E-48BA-BF48-748195F191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3C714-048C-47DF-9A5C-4FFDDC93F13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FF9F79A-0372-43AD-8D8C-181C4C1B7FA9}">
      <dgm:prSet phldrT="[Texto]" custT="1"/>
      <dgm:spPr/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Recomendaciones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5D0CC-DA18-4DF0-A350-DAACDC83F036}" type="parTrans" cxnId="{2FD815CD-CB0B-4C06-AFFC-60C08D891848}">
      <dgm:prSet/>
      <dgm:spPr/>
      <dgm:t>
        <a:bodyPr/>
        <a:lstStyle/>
        <a:p>
          <a:endParaRPr lang="es-CO" sz="2400"/>
        </a:p>
      </dgm:t>
    </dgm:pt>
    <dgm:pt modelId="{4545DD4B-0219-4435-BE73-FF4757AB55A8}" type="sibTrans" cxnId="{2FD815CD-CB0B-4C06-AFFC-60C08D891848}">
      <dgm:prSet/>
      <dgm:spPr/>
      <dgm:t>
        <a:bodyPr/>
        <a:lstStyle/>
        <a:p>
          <a:endParaRPr lang="es-CO" sz="2400"/>
        </a:p>
      </dgm:t>
    </dgm:pt>
    <dgm:pt modelId="{EBFBE9D4-5DDD-4B94-8134-AB7A483E2B3E}">
      <dgm:prSet phldrT="[Texto]" custT="1"/>
      <dgm:spPr/>
      <dgm:t>
        <a:bodyPr/>
        <a:lstStyle/>
        <a:p>
          <a:pPr algn="just"/>
          <a:r>
            <a:rPr lang="es-CO" sz="2400" dirty="0" smtClean="0"/>
            <a:t>Acciones que previenen situaciones indeseables generando valor y mejoramiento continuo.</a:t>
          </a:r>
          <a:endParaRPr lang="es-CO" sz="2400" dirty="0"/>
        </a:p>
      </dgm:t>
    </dgm:pt>
    <dgm:pt modelId="{EAC85F5D-D0F3-47F8-892F-6EF7ABF00D97}" type="parTrans" cxnId="{C59B1D2F-CC05-42F1-B82C-7AEF42D8A3F8}">
      <dgm:prSet/>
      <dgm:spPr/>
      <dgm:t>
        <a:bodyPr/>
        <a:lstStyle/>
        <a:p>
          <a:endParaRPr lang="es-CO" sz="2400"/>
        </a:p>
      </dgm:t>
    </dgm:pt>
    <dgm:pt modelId="{90C3F16D-C2E9-494E-AAE7-63965AB8775F}" type="sibTrans" cxnId="{C59B1D2F-CC05-42F1-B82C-7AEF42D8A3F8}">
      <dgm:prSet/>
      <dgm:spPr/>
      <dgm:t>
        <a:bodyPr/>
        <a:lstStyle/>
        <a:p>
          <a:endParaRPr lang="es-CO" sz="2400"/>
        </a:p>
      </dgm:t>
    </dgm:pt>
    <dgm:pt modelId="{534BE518-5CE2-4EF9-9F5D-FB21372A8E03}">
      <dgm:prSet phldrT="[Texto]" custT="1"/>
      <dgm:spPr/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conformidad - NC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724FF-BA93-4A35-8244-6054860321EA}" type="parTrans" cxnId="{4FA196B4-824E-47E1-A805-4FF002041333}">
      <dgm:prSet/>
      <dgm:spPr/>
      <dgm:t>
        <a:bodyPr/>
        <a:lstStyle/>
        <a:p>
          <a:endParaRPr lang="es-CO" sz="2400"/>
        </a:p>
      </dgm:t>
    </dgm:pt>
    <dgm:pt modelId="{A0B43D73-64F6-4868-92BB-8BAD1CABC01B}" type="sibTrans" cxnId="{4FA196B4-824E-47E1-A805-4FF002041333}">
      <dgm:prSet/>
      <dgm:spPr/>
      <dgm:t>
        <a:bodyPr/>
        <a:lstStyle/>
        <a:p>
          <a:endParaRPr lang="es-CO" sz="2400"/>
        </a:p>
      </dgm:t>
    </dgm:pt>
    <dgm:pt modelId="{457029FC-2038-428D-AF51-31BBCD4D5D8F}">
      <dgm:prSet phldrT="[Texto]" custT="1"/>
      <dgm:spPr/>
      <dgm:t>
        <a:bodyPr/>
        <a:lstStyle/>
        <a:p>
          <a:pPr algn="just"/>
          <a:r>
            <a:rPr lang="es-CO" sz="2400" dirty="0" smtClean="0"/>
            <a:t>Actuación que incumple un criterio normado.</a:t>
          </a:r>
          <a:endParaRPr lang="es-CO" sz="2400" dirty="0"/>
        </a:p>
      </dgm:t>
    </dgm:pt>
    <dgm:pt modelId="{A8A2422C-A27D-4502-952A-F1146015055D}" type="parTrans" cxnId="{E92C5B2B-1E0A-47F8-8173-ED2CDEBA6346}">
      <dgm:prSet/>
      <dgm:spPr/>
      <dgm:t>
        <a:bodyPr/>
        <a:lstStyle/>
        <a:p>
          <a:endParaRPr lang="es-CO" sz="2400"/>
        </a:p>
      </dgm:t>
    </dgm:pt>
    <dgm:pt modelId="{633823D5-E2C8-4C8A-A45D-7D0E989AA940}" type="sibTrans" cxnId="{E92C5B2B-1E0A-47F8-8173-ED2CDEBA6346}">
      <dgm:prSet/>
      <dgm:spPr/>
      <dgm:t>
        <a:bodyPr/>
        <a:lstStyle/>
        <a:p>
          <a:endParaRPr lang="es-CO" sz="2400"/>
        </a:p>
      </dgm:t>
    </dgm:pt>
    <dgm:pt modelId="{CF98FA1F-6644-4ADE-A590-63332E69DC91}" type="pres">
      <dgm:prSet presAssocID="{BA03C714-048C-47DF-9A5C-4FFDDC93F1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279A9F8-666A-48C2-8410-B92E91FFDE65}" type="pres">
      <dgm:prSet presAssocID="{7FF9F79A-0372-43AD-8D8C-181C4C1B7FA9}" presName="composite" presStyleCnt="0"/>
      <dgm:spPr/>
    </dgm:pt>
    <dgm:pt modelId="{3AAA414E-35D0-4C76-8312-2DF221E148C9}" type="pres">
      <dgm:prSet presAssocID="{7FF9F79A-0372-43AD-8D8C-181C4C1B7FA9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8844EF-375F-45FF-B67D-727B58BC2D45}" type="pres">
      <dgm:prSet presAssocID="{7FF9F79A-0372-43AD-8D8C-181C4C1B7F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F77E0C-A145-4421-B0C3-2A0612022412}" type="pres">
      <dgm:prSet presAssocID="{4545DD4B-0219-4435-BE73-FF4757AB55A8}" presName="space" presStyleCnt="0"/>
      <dgm:spPr/>
    </dgm:pt>
    <dgm:pt modelId="{10FA8B2F-BAB2-493B-88FA-147B9937565D}" type="pres">
      <dgm:prSet presAssocID="{534BE518-5CE2-4EF9-9F5D-FB21372A8E03}" presName="composite" presStyleCnt="0"/>
      <dgm:spPr/>
    </dgm:pt>
    <dgm:pt modelId="{0E81BDF1-3333-4721-8BEE-11ED13046C5D}" type="pres">
      <dgm:prSet presAssocID="{534BE518-5CE2-4EF9-9F5D-FB21372A8E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7F783B-9EB6-4BC2-A2AA-7BEC383B3C5F}" type="pres">
      <dgm:prSet presAssocID="{534BE518-5CE2-4EF9-9F5D-FB21372A8E0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A196B4-824E-47E1-A805-4FF002041333}" srcId="{BA03C714-048C-47DF-9A5C-4FFDDC93F131}" destId="{534BE518-5CE2-4EF9-9F5D-FB21372A8E03}" srcOrd="1" destOrd="0" parTransId="{96B724FF-BA93-4A35-8244-6054860321EA}" sibTransId="{A0B43D73-64F6-4868-92BB-8BAD1CABC01B}"/>
    <dgm:cxn modelId="{017C80B9-8D5E-4023-8317-E023AC09A465}" type="presOf" srcId="{7FF9F79A-0372-43AD-8D8C-181C4C1B7FA9}" destId="{3AAA414E-35D0-4C76-8312-2DF221E148C9}" srcOrd="0" destOrd="0" presId="urn:microsoft.com/office/officeart/2005/8/layout/hList1"/>
    <dgm:cxn modelId="{2CA87745-8A32-4EEB-985A-D6E35B247E4F}" type="presOf" srcId="{534BE518-5CE2-4EF9-9F5D-FB21372A8E03}" destId="{0E81BDF1-3333-4721-8BEE-11ED13046C5D}" srcOrd="0" destOrd="0" presId="urn:microsoft.com/office/officeart/2005/8/layout/hList1"/>
    <dgm:cxn modelId="{9150DB9D-30DD-4609-8828-23A6399C8172}" type="presOf" srcId="{457029FC-2038-428D-AF51-31BBCD4D5D8F}" destId="{827F783B-9EB6-4BC2-A2AA-7BEC383B3C5F}" srcOrd="0" destOrd="0" presId="urn:microsoft.com/office/officeart/2005/8/layout/hList1"/>
    <dgm:cxn modelId="{C59B1D2F-CC05-42F1-B82C-7AEF42D8A3F8}" srcId="{7FF9F79A-0372-43AD-8D8C-181C4C1B7FA9}" destId="{EBFBE9D4-5DDD-4B94-8134-AB7A483E2B3E}" srcOrd="0" destOrd="0" parTransId="{EAC85F5D-D0F3-47F8-892F-6EF7ABF00D97}" sibTransId="{90C3F16D-C2E9-494E-AAE7-63965AB8775F}"/>
    <dgm:cxn modelId="{6AEB829B-6825-4C09-B073-8CE40DE87C8E}" type="presOf" srcId="{EBFBE9D4-5DDD-4B94-8134-AB7A483E2B3E}" destId="{E18844EF-375F-45FF-B67D-727B58BC2D45}" srcOrd="0" destOrd="0" presId="urn:microsoft.com/office/officeart/2005/8/layout/hList1"/>
    <dgm:cxn modelId="{E92C5B2B-1E0A-47F8-8173-ED2CDEBA6346}" srcId="{534BE518-5CE2-4EF9-9F5D-FB21372A8E03}" destId="{457029FC-2038-428D-AF51-31BBCD4D5D8F}" srcOrd="0" destOrd="0" parTransId="{A8A2422C-A27D-4502-952A-F1146015055D}" sibTransId="{633823D5-E2C8-4C8A-A45D-7D0E989AA940}"/>
    <dgm:cxn modelId="{2FD815CD-CB0B-4C06-AFFC-60C08D891848}" srcId="{BA03C714-048C-47DF-9A5C-4FFDDC93F131}" destId="{7FF9F79A-0372-43AD-8D8C-181C4C1B7FA9}" srcOrd="0" destOrd="0" parTransId="{8675D0CC-DA18-4DF0-A350-DAACDC83F036}" sibTransId="{4545DD4B-0219-4435-BE73-FF4757AB55A8}"/>
    <dgm:cxn modelId="{EC5AEBAB-3699-43CA-BAE5-071125CAC7A7}" type="presOf" srcId="{BA03C714-048C-47DF-9A5C-4FFDDC93F131}" destId="{CF98FA1F-6644-4ADE-A590-63332E69DC91}" srcOrd="0" destOrd="0" presId="urn:microsoft.com/office/officeart/2005/8/layout/hList1"/>
    <dgm:cxn modelId="{8BF0D500-932A-4EAA-84E1-7D841D0AD15C}" type="presParOf" srcId="{CF98FA1F-6644-4ADE-A590-63332E69DC91}" destId="{E279A9F8-666A-48C2-8410-B92E91FFDE65}" srcOrd="0" destOrd="0" presId="urn:microsoft.com/office/officeart/2005/8/layout/hList1"/>
    <dgm:cxn modelId="{46B4449C-CFBE-4EA6-B47D-4A0F188E2D99}" type="presParOf" srcId="{E279A9F8-666A-48C2-8410-B92E91FFDE65}" destId="{3AAA414E-35D0-4C76-8312-2DF221E148C9}" srcOrd="0" destOrd="0" presId="urn:microsoft.com/office/officeart/2005/8/layout/hList1"/>
    <dgm:cxn modelId="{38125C69-131D-410C-8AA2-FE4E2004A862}" type="presParOf" srcId="{E279A9F8-666A-48C2-8410-B92E91FFDE65}" destId="{E18844EF-375F-45FF-B67D-727B58BC2D45}" srcOrd="1" destOrd="0" presId="urn:microsoft.com/office/officeart/2005/8/layout/hList1"/>
    <dgm:cxn modelId="{CA897C61-25CA-4BB9-B3EB-1E5B27C182EF}" type="presParOf" srcId="{CF98FA1F-6644-4ADE-A590-63332E69DC91}" destId="{B5F77E0C-A145-4421-B0C3-2A0612022412}" srcOrd="1" destOrd="0" presId="urn:microsoft.com/office/officeart/2005/8/layout/hList1"/>
    <dgm:cxn modelId="{9E7182D7-4882-41AA-9D1B-278188ACF88B}" type="presParOf" srcId="{CF98FA1F-6644-4ADE-A590-63332E69DC91}" destId="{10FA8B2F-BAB2-493B-88FA-147B9937565D}" srcOrd="2" destOrd="0" presId="urn:microsoft.com/office/officeart/2005/8/layout/hList1"/>
    <dgm:cxn modelId="{772697B1-8FDB-4736-BA76-4BEEE3546B63}" type="presParOf" srcId="{10FA8B2F-BAB2-493B-88FA-147B9937565D}" destId="{0E81BDF1-3333-4721-8BEE-11ED13046C5D}" srcOrd="0" destOrd="0" presId="urn:microsoft.com/office/officeart/2005/8/layout/hList1"/>
    <dgm:cxn modelId="{6B224EE3-7FA3-474B-9906-946227F22A8E}" type="presParOf" srcId="{10FA8B2F-BAB2-493B-88FA-147B9937565D}" destId="{827F783B-9EB6-4BC2-A2AA-7BEC383B3C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BCE4B-BE19-41E1-AA10-A61606500E34}">
      <dsp:nvSpPr>
        <dsp:cNvPr id="0" name=""/>
        <dsp:cNvSpPr/>
      </dsp:nvSpPr>
      <dsp:spPr>
        <a:xfrm rot="5400000">
          <a:off x="-405070" y="461805"/>
          <a:ext cx="2700473" cy="18903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2"/>
              </a:solidFill>
            </a:rPr>
            <a:t>Ley 87 de 1993</a:t>
          </a:r>
          <a:endParaRPr lang="es-CO" sz="2600" kern="1200" dirty="0"/>
        </a:p>
      </dsp:txBody>
      <dsp:txXfrm rot="-5400000">
        <a:off x="2" y="1001900"/>
        <a:ext cx="1890331" cy="810142"/>
      </dsp:txXfrm>
    </dsp:sp>
    <dsp:sp modelId="{E700C39D-514C-468D-BAE5-28DFB77CF1D8}">
      <dsp:nvSpPr>
        <dsp:cNvPr id="0" name=""/>
        <dsp:cNvSpPr/>
      </dsp:nvSpPr>
      <dsp:spPr>
        <a:xfrm rot="5400000">
          <a:off x="4652940" y="-2681338"/>
          <a:ext cx="1837227" cy="7398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i="0" kern="1200" dirty="0" smtClean="0"/>
            <a:t>Artículo  2º. Objetivos del sistema de control interno: G) </a:t>
          </a:r>
          <a:r>
            <a:rPr lang="es-CO" sz="1600" b="0" i="0" kern="1200" dirty="0" smtClean="0"/>
            <a:t>Garantizar que el sistema de control interno </a:t>
          </a:r>
          <a:r>
            <a:rPr lang="es-CO" sz="1600" b="0" i="0" u="sng" kern="1200" dirty="0" smtClean="0">
              <a:solidFill>
                <a:srgbClr val="FF0000"/>
              </a:solidFill>
            </a:rPr>
            <a:t>disponga de sus propios mecanismos de verificación y evaluación</a:t>
          </a:r>
          <a:r>
            <a:rPr lang="es-CO" sz="1600" b="0" i="0" kern="1200" dirty="0" smtClean="0"/>
            <a:t>.</a:t>
          </a:r>
          <a:endParaRPr lang="es-CO" sz="1600" b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i="0" kern="1200" dirty="0" smtClean="0"/>
            <a:t>Artículo 3°: Características del control interno: C) </a:t>
          </a:r>
          <a:r>
            <a:rPr lang="es-CO" sz="1600" b="0" i="0" kern="1200" dirty="0" smtClean="0"/>
            <a:t>La</a:t>
          </a:r>
          <a:r>
            <a:rPr lang="es-CO" sz="1600" b="1" i="0" kern="1200" dirty="0" smtClean="0"/>
            <a:t> </a:t>
          </a:r>
          <a:r>
            <a:rPr lang="es-CO" sz="1600" b="0" kern="1200" dirty="0" smtClean="0"/>
            <a:t>unidad de control interno o quien haga sus veces es la encargada de evaluar en forma independiente el Sistema de Control Interno de la entidad </a:t>
          </a:r>
          <a:r>
            <a:rPr lang="es-CO" sz="1600" u="sng" kern="1200" dirty="0" smtClean="0">
              <a:solidFill>
                <a:srgbClr val="FF0000"/>
              </a:solidFill>
            </a:rPr>
            <a:t>y proponer al representante legal del respectivo organismo las recomendaciones para mejorarlo.</a:t>
          </a:r>
          <a:endParaRPr lang="es-CO" sz="1600" b="0" u="sng" kern="1200" dirty="0">
            <a:solidFill>
              <a:srgbClr val="FF0000"/>
            </a:solidFill>
          </a:endParaRPr>
        </a:p>
      </dsp:txBody>
      <dsp:txXfrm rot="-5400000">
        <a:off x="1872204" y="189084"/>
        <a:ext cx="7309014" cy="1657855"/>
      </dsp:txXfrm>
    </dsp:sp>
    <dsp:sp modelId="{22890CA4-5F78-4762-BFE4-41CB0BFEA269}">
      <dsp:nvSpPr>
        <dsp:cNvPr id="0" name=""/>
        <dsp:cNvSpPr/>
      </dsp:nvSpPr>
      <dsp:spPr>
        <a:xfrm rot="5400000">
          <a:off x="-405070" y="3449463"/>
          <a:ext cx="2700473" cy="1890331"/>
        </a:xfrm>
        <a:prstGeom prst="chevron">
          <a:avLst/>
        </a:prstGeom>
        <a:solidFill>
          <a:schemeClr val="accent2">
            <a:hueOff val="11293117"/>
            <a:satOff val="-33355"/>
            <a:lumOff val="-30392"/>
            <a:alphaOff val="0"/>
          </a:schemeClr>
        </a:solidFill>
        <a:ln w="25400" cap="flat" cmpd="sng" algn="ctr">
          <a:solidFill>
            <a:schemeClr val="accent2">
              <a:hueOff val="11293117"/>
              <a:satOff val="-33355"/>
              <a:lumOff val="-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Decreto 4165 de 2011</a:t>
          </a:r>
          <a:endParaRPr lang="es-CO" sz="2600" kern="1200" dirty="0"/>
        </a:p>
      </dsp:txBody>
      <dsp:txXfrm rot="-5400000">
        <a:off x="2" y="3989558"/>
        <a:ext cx="1890331" cy="810142"/>
      </dsp:txXfrm>
    </dsp:sp>
    <dsp:sp modelId="{B0E2FB6F-141E-48BA-BF48-748195F19131}">
      <dsp:nvSpPr>
        <dsp:cNvPr id="0" name=""/>
        <dsp:cNvSpPr/>
      </dsp:nvSpPr>
      <dsp:spPr>
        <a:xfrm rot="5400000">
          <a:off x="4173727" y="222695"/>
          <a:ext cx="2831907" cy="7398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293117"/>
              <a:satOff val="-33355"/>
              <a:lumOff val="-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Artículo 13: </a:t>
          </a:r>
          <a:r>
            <a:rPr lang="es-ES" sz="1600" kern="1200" dirty="0" smtClean="0"/>
            <a:t>Son funciones de la Oficina de Control Interno las siguientes: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4.</a:t>
          </a:r>
          <a:r>
            <a:rPr lang="es-ES" sz="1600" kern="1200" dirty="0" smtClean="0"/>
            <a:t> Aplicar el control de gestión e interpretar sus resultados con </a:t>
          </a:r>
          <a:r>
            <a:rPr lang="es-ES" sz="1600" u="sng" kern="1200" dirty="0" smtClean="0">
              <a:solidFill>
                <a:srgbClr val="FF0000"/>
              </a:solidFill>
            </a:rPr>
            <a:t>el objetivo de presentar recomendaciones al Presidente de la Agencia </a:t>
          </a:r>
          <a:r>
            <a:rPr lang="es-ES" sz="1600" kern="1200" dirty="0" smtClean="0"/>
            <a:t>haciendo énfasis en los indicadores de gestión diseñados y reportados periódicamente por la dependencia competente.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5.</a:t>
          </a:r>
          <a:r>
            <a:rPr lang="es-ES" sz="1600" kern="1200" dirty="0" smtClean="0"/>
            <a:t> Verificar el cumplimiento de las políticas, normas, procedimientos, planes, programas, proyecto y metas de la Agencia, recomendar ajustes pertinentes y efectuar el seguimiento a su implementación.</a:t>
          </a:r>
          <a:endParaRPr lang="es-ES" sz="1600" kern="1200" dirty="0"/>
        </a:p>
      </dsp:txBody>
      <dsp:txXfrm rot="-5400000">
        <a:off x="1890331" y="2644333"/>
        <a:ext cx="7260458" cy="2555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414E-35D0-4C76-8312-2DF221E148C9}">
      <dsp:nvSpPr>
        <dsp:cNvPr id="0" name=""/>
        <dsp:cNvSpPr/>
      </dsp:nvSpPr>
      <dsp:spPr>
        <a:xfrm>
          <a:off x="37" y="154975"/>
          <a:ext cx="3566716" cy="14266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Recomendaciones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" y="154975"/>
        <a:ext cx="3566716" cy="1426686"/>
      </dsp:txXfrm>
    </dsp:sp>
    <dsp:sp modelId="{E18844EF-375F-45FF-B67D-727B58BC2D45}">
      <dsp:nvSpPr>
        <dsp:cNvPr id="0" name=""/>
        <dsp:cNvSpPr/>
      </dsp:nvSpPr>
      <dsp:spPr>
        <a:xfrm>
          <a:off x="37" y="1581661"/>
          <a:ext cx="3566716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Acciones que previenen situaciones indeseables generando valor y mejoramiento continuo.</a:t>
          </a:r>
          <a:endParaRPr lang="es-CO" sz="2400" kern="1200" dirty="0"/>
        </a:p>
      </dsp:txBody>
      <dsp:txXfrm>
        <a:off x="37" y="1581661"/>
        <a:ext cx="3566716" cy="2854800"/>
      </dsp:txXfrm>
    </dsp:sp>
    <dsp:sp modelId="{0E81BDF1-3333-4721-8BEE-11ED13046C5D}">
      <dsp:nvSpPr>
        <dsp:cNvPr id="0" name=""/>
        <dsp:cNvSpPr/>
      </dsp:nvSpPr>
      <dsp:spPr>
        <a:xfrm>
          <a:off x="4066094" y="154975"/>
          <a:ext cx="3566716" cy="1426686"/>
        </a:xfrm>
        <a:prstGeom prst="rect">
          <a:avLst/>
        </a:prstGeom>
        <a:solidFill>
          <a:schemeClr val="accent3">
            <a:hueOff val="-11291907"/>
            <a:satOff val="41173"/>
            <a:lumOff val="6668"/>
            <a:alphaOff val="0"/>
          </a:schemeClr>
        </a:solidFill>
        <a:ln w="25400" cap="flat" cmpd="sng" algn="ctr">
          <a:solidFill>
            <a:schemeClr val="accent3">
              <a:hueOff val="-11291907"/>
              <a:satOff val="41173"/>
              <a:lumOff val="66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conformidad - NC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6094" y="154975"/>
        <a:ext cx="3566716" cy="1426686"/>
      </dsp:txXfrm>
    </dsp:sp>
    <dsp:sp modelId="{827F783B-9EB6-4BC2-A2AA-7BEC383B3C5F}">
      <dsp:nvSpPr>
        <dsp:cNvPr id="0" name=""/>
        <dsp:cNvSpPr/>
      </dsp:nvSpPr>
      <dsp:spPr>
        <a:xfrm>
          <a:off x="4066094" y="1581661"/>
          <a:ext cx="3566716" cy="2854800"/>
        </a:xfrm>
        <a:prstGeom prst="rect">
          <a:avLst/>
        </a:prstGeom>
        <a:solidFill>
          <a:schemeClr val="accent3">
            <a:tint val="40000"/>
            <a:alpha val="90000"/>
            <a:hueOff val="-12554190"/>
            <a:satOff val="41312"/>
            <a:lumOff val="384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2554190"/>
              <a:satOff val="41312"/>
              <a:lumOff val="38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Actuación que incumple un criterio normado.</a:t>
          </a:r>
          <a:endParaRPr lang="es-CO" sz="2400" kern="1200" dirty="0"/>
        </a:p>
      </dsp:txBody>
      <dsp:txXfrm>
        <a:off x="4066094" y="1581661"/>
        <a:ext cx="3566716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02/03/2017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4568" y="1886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Consulta del PMP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115"/>
          <a:stretch/>
        </p:blipFill>
        <p:spPr>
          <a:xfrm>
            <a:off x="42597" y="773415"/>
            <a:ext cx="9863403" cy="53198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34065" y="5589240"/>
            <a:ext cx="509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rgbClr val="FF0000"/>
                </a:solidFill>
              </a:rPr>
              <a:t>Link: </a:t>
            </a:r>
            <a:r>
              <a:rPr lang="es-CO" sz="1100" dirty="0">
                <a:solidFill>
                  <a:srgbClr val="FF0000"/>
                </a:solidFill>
              </a:rPr>
              <a:t>https://www.ani.gov.co/planes/plan-mejoramiento-procesos-pmp-21720</a:t>
            </a:r>
          </a:p>
        </p:txBody>
      </p:sp>
    </p:spTree>
    <p:extLst>
      <p:ext uri="{BB962C8B-B14F-4D97-AF65-F5344CB8AC3E}">
        <p14:creationId xmlns:p14="http://schemas.microsoft.com/office/powerpoint/2010/main" val="34772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376" t="22841" r="25376" b="10437"/>
          <a:stretch/>
        </p:blipFill>
        <p:spPr>
          <a:xfrm>
            <a:off x="992560" y="692696"/>
            <a:ext cx="7632848" cy="54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59" t="17480"/>
          <a:stretch/>
        </p:blipFill>
        <p:spPr>
          <a:xfrm>
            <a:off x="1136575" y="1628800"/>
            <a:ext cx="7821843" cy="45680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8584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Estado del PMP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08720"/>
            <a:ext cx="8820043" cy="5548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512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 de los informes de auditoría</a:t>
            </a:r>
            <a:endParaRPr lang="es-CO" sz="28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4488" y="2348880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 </a:t>
            </a:r>
            <a:r>
              <a:rPr lang="es-CO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para planes de mejoramiento</a:t>
            </a:r>
            <a:endParaRPr lang="es-CO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1784648" y="29727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0592" y="1196752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PMP?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origen del PMP.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Recorrido de una no conformidad (NC) u observación.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del PMP al pensamiento estratégico.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construye un plan de mejoramiento para una NC.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Consultar el PMP.</a:t>
            </a:r>
          </a:p>
          <a:p>
            <a:pPr marL="342900" indent="-342900" algn="just">
              <a:buAutoNum type="arabicPeriod"/>
            </a:pPr>
            <a:endParaRPr lang="es-CO" sz="2000" b="1" dirty="0" smtClean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s-CO" sz="2000" b="1" dirty="0" smtClean="0">
                <a:solidFill>
                  <a:srgbClr val="094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del PMP.</a:t>
            </a:r>
            <a:endParaRPr lang="es-CO" sz="2000" b="1" dirty="0">
              <a:solidFill>
                <a:srgbClr val="094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4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8584" y="1166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Marco Institucional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70622989"/>
              </p:ext>
            </p:extLst>
          </p:nvPr>
        </p:nvGraphicFramePr>
        <p:xfrm>
          <a:off x="344488" y="1097360"/>
          <a:ext cx="92890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7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2392" y="23128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¿Qué es el PMP?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2560" y="88110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PMP: Plan de Mejoramiento por </a:t>
            </a:r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</a:t>
            </a:r>
            <a:endParaRPr lang="es-CO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40" y="3744247"/>
            <a:ext cx="2651962" cy="2651962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4056450" y="1451536"/>
            <a:ext cx="2376264" cy="1152128"/>
          </a:xfrm>
          <a:prstGeom prst="cloudCallout">
            <a:avLst>
              <a:gd name="adj1" fmla="val -12011"/>
              <a:gd name="adj2" fmla="val 13230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8" name="Llamada de nube 7"/>
          <p:cNvSpPr/>
          <p:nvPr/>
        </p:nvSpPr>
        <p:spPr>
          <a:xfrm>
            <a:off x="475937" y="4166176"/>
            <a:ext cx="1728192" cy="755188"/>
          </a:xfrm>
          <a:prstGeom prst="cloudCallout">
            <a:avLst>
              <a:gd name="adj1" fmla="val 140638"/>
              <a:gd name="adj2" fmla="val 248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9" name="Llamada de nube 8"/>
          <p:cNvSpPr/>
          <p:nvPr/>
        </p:nvSpPr>
        <p:spPr>
          <a:xfrm>
            <a:off x="632520" y="2722668"/>
            <a:ext cx="1728192" cy="755188"/>
          </a:xfrm>
          <a:prstGeom prst="cloudCallout">
            <a:avLst>
              <a:gd name="adj1" fmla="val 141274"/>
              <a:gd name="adj2" fmla="val 12554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Auditorías OCI</a:t>
            </a:r>
          </a:p>
        </p:txBody>
      </p:sp>
      <p:sp>
        <p:nvSpPr>
          <p:cNvPr id="10" name="Llamada de nube 9"/>
          <p:cNvSpPr/>
          <p:nvPr/>
        </p:nvSpPr>
        <p:spPr>
          <a:xfrm>
            <a:off x="1988444" y="1820277"/>
            <a:ext cx="2068006" cy="828847"/>
          </a:xfrm>
          <a:prstGeom prst="cloudCallout">
            <a:avLst>
              <a:gd name="adj1" fmla="val 55906"/>
              <a:gd name="adj2" fmla="val 17275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No conformidades</a:t>
            </a:r>
          </a:p>
        </p:txBody>
      </p:sp>
      <p:sp>
        <p:nvSpPr>
          <p:cNvPr id="11" name="Llamada de nube 10"/>
          <p:cNvSpPr/>
          <p:nvPr/>
        </p:nvSpPr>
        <p:spPr>
          <a:xfrm>
            <a:off x="6897216" y="2901792"/>
            <a:ext cx="2376264" cy="1152128"/>
          </a:xfrm>
          <a:prstGeom prst="cloudCallout">
            <a:avLst>
              <a:gd name="adj1" fmla="val -105661"/>
              <a:gd name="adj2" fmla="val 4720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Buenas Prácticas</a:t>
            </a:r>
          </a:p>
        </p:txBody>
      </p:sp>
      <p:sp>
        <p:nvSpPr>
          <p:cNvPr id="12" name="Llamada de nube 11"/>
          <p:cNvSpPr/>
          <p:nvPr/>
        </p:nvSpPr>
        <p:spPr>
          <a:xfrm>
            <a:off x="7047490" y="4605835"/>
            <a:ext cx="2376264" cy="1152128"/>
          </a:xfrm>
          <a:prstGeom prst="cloudCallout">
            <a:avLst>
              <a:gd name="adj1" fmla="val -109834"/>
              <a:gd name="adj2" fmla="val -5702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Lecciones aprendidas</a:t>
            </a:r>
          </a:p>
        </p:txBody>
      </p:sp>
      <p:sp>
        <p:nvSpPr>
          <p:cNvPr id="13" name="Llamada de nube 12"/>
          <p:cNvSpPr/>
          <p:nvPr/>
        </p:nvSpPr>
        <p:spPr>
          <a:xfrm>
            <a:off x="6537176" y="1658636"/>
            <a:ext cx="2376264" cy="1152128"/>
          </a:xfrm>
          <a:prstGeom prst="cloudCallout">
            <a:avLst>
              <a:gd name="adj1" fmla="val -99634"/>
              <a:gd name="adj2" fmla="val 1265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Mejoramiento Continuo</a:t>
            </a:r>
            <a:endParaRPr lang="es-CO" sz="1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9184365"/>
              </p:ext>
            </p:extLst>
          </p:nvPr>
        </p:nvGraphicFramePr>
        <p:xfrm>
          <a:off x="1208584" y="1268760"/>
          <a:ext cx="7632848" cy="459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44688" y="193229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origen del PMP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21045" y="4282666"/>
            <a:ext cx="884955" cy="8849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456" y="4539409"/>
            <a:ext cx="905815" cy="9058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64568" y="332656"/>
            <a:ext cx="733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Recorrido de una no conformidad 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observación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848544" y="4869160"/>
            <a:ext cx="8568952" cy="0"/>
          </a:xfrm>
          <a:prstGeom prst="straightConnector1">
            <a:avLst/>
          </a:prstGeom>
          <a:ln w="254000" cmpd="sng">
            <a:solidFill>
              <a:srgbClr val="92D050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44488" y="28361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A4D7A"/>
                </a:solidFill>
              </a:rPr>
              <a:t>Planificar las Auditorías</a:t>
            </a:r>
            <a:endParaRPr lang="es-CO" sz="1400" b="1" dirty="0">
              <a:solidFill>
                <a:srgbClr val="0A4D7A"/>
              </a:solidFill>
            </a:endParaRPr>
          </a:p>
        </p:txBody>
      </p:sp>
      <p:cxnSp>
        <p:nvCxnSpPr>
          <p:cNvPr id="14" name="Conector recto 13"/>
          <p:cNvCxnSpPr>
            <a:stCxn id="11" idx="2"/>
          </p:cNvCxnSpPr>
          <p:nvPr/>
        </p:nvCxnSpPr>
        <p:spPr>
          <a:xfrm>
            <a:off x="992560" y="3359408"/>
            <a:ext cx="0" cy="136573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712641" y="2822815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A4D7A"/>
                </a:solidFill>
              </a:rPr>
              <a:t>Ejecutar auditoría y elaborar el informe</a:t>
            </a:r>
            <a:endParaRPr lang="es-CO" sz="1400" b="1" dirty="0">
              <a:solidFill>
                <a:srgbClr val="0A4D7A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53021" y="28488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A4D7A"/>
                </a:solidFill>
              </a:rPr>
              <a:t>Socializar el informe de auditoría</a:t>
            </a:r>
            <a:endParaRPr lang="es-CO" sz="1400" b="1" dirty="0">
              <a:solidFill>
                <a:srgbClr val="0A4D7A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84669" y="2129954"/>
            <a:ext cx="235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2">
                    <a:lumMod val="75000"/>
                  </a:schemeClr>
                </a:solidFill>
              </a:rPr>
              <a:t>La dependencia responsable construye y remite el plan de mejoramiento</a:t>
            </a:r>
            <a:endParaRPr lang="es-CO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905328" y="262574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A4D7A"/>
                </a:solidFill>
              </a:rPr>
              <a:t>Seguimiento y monitoreo del plan</a:t>
            </a:r>
            <a:endParaRPr lang="es-CO" sz="1400" b="1" dirty="0">
              <a:solidFill>
                <a:srgbClr val="0A4D7A"/>
              </a:solidFill>
            </a:endParaRPr>
          </a:p>
        </p:txBody>
      </p:sp>
      <p:cxnSp>
        <p:nvCxnSpPr>
          <p:cNvPr id="19" name="Conector recto 18"/>
          <p:cNvCxnSpPr>
            <a:stCxn id="17" idx="2"/>
          </p:cNvCxnSpPr>
          <p:nvPr/>
        </p:nvCxnSpPr>
        <p:spPr>
          <a:xfrm>
            <a:off x="6663190" y="3084061"/>
            <a:ext cx="21240" cy="1627710"/>
          </a:xfrm>
          <a:prstGeom prst="line">
            <a:avLst/>
          </a:prstGeom>
          <a:ln w="190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557711" y="3346035"/>
            <a:ext cx="0" cy="136573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725129" y="3359408"/>
            <a:ext cx="0" cy="136573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2504728" y="3346035"/>
            <a:ext cx="0" cy="136573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0592" y="2606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2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del PMP al pensamiento estratégico</a:t>
            </a:r>
            <a:endParaRPr lang="es-CO" sz="32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44888" y="1556792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Genera </a:t>
            </a:r>
            <a:r>
              <a:rPr lang="es-CO" sz="2000" dirty="0" smtClean="0"/>
              <a:t>valor y oportunidades </a:t>
            </a:r>
            <a:r>
              <a:rPr lang="es-CO" sz="2000" dirty="0" smtClean="0"/>
              <a:t>de </a:t>
            </a:r>
            <a:r>
              <a:rPr lang="es-CO" sz="2000" dirty="0" smtClean="0"/>
              <a:t>mejora.</a:t>
            </a:r>
            <a:endParaRPr lang="es-CO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Previene situaciones indeseables y da lugar a que se atiendan oportunamente.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Apoya el desarrollo normal de las </a:t>
            </a:r>
            <a:r>
              <a:rPr lang="es-CO" sz="2000" dirty="0" smtClean="0"/>
              <a:t>funciones y el cumplimiento de los objetivos de </a:t>
            </a:r>
            <a:r>
              <a:rPr lang="es-CO" sz="2000" dirty="0" smtClean="0"/>
              <a:t>la Entidad.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Evalúa </a:t>
            </a:r>
            <a:r>
              <a:rPr lang="es-CO" sz="2000" dirty="0" smtClean="0"/>
              <a:t>y hace seguimiento al cumplimiento de los requisitos.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Se identifican las mejores maneras de hacer las cosas – buenas prácticas.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91683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940" t="2688" r="1833" b="1"/>
          <a:stretch/>
        </p:blipFill>
        <p:spPr>
          <a:xfrm rot="1526376">
            <a:off x="2134087" y="275032"/>
            <a:ext cx="6296654" cy="82900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77413" y="328557"/>
            <a:ext cx="493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CO" sz="24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2400" b="1" dirty="0" smtClean="0">
                <a:solidFill>
                  <a:srgbClr val="E36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construye un plan de mejoramiento para una NC?</a:t>
            </a:r>
            <a:endParaRPr lang="es-CO" sz="2400" b="1" dirty="0">
              <a:solidFill>
                <a:srgbClr val="E36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lamada de flecha hacia abajo 4"/>
          <p:cNvSpPr/>
          <p:nvPr/>
        </p:nvSpPr>
        <p:spPr>
          <a:xfrm>
            <a:off x="376424" y="4581128"/>
            <a:ext cx="1656184" cy="1157237"/>
          </a:xfrm>
          <a:prstGeom prst="downArrowCallout">
            <a:avLst>
              <a:gd name="adj1" fmla="val 11672"/>
              <a:gd name="adj2" fmla="val 7095"/>
              <a:gd name="adj3" fmla="val 23346"/>
              <a:gd name="adj4" fmla="val 5450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NO CONFORMIDAD</a:t>
            </a:r>
          </a:p>
        </p:txBody>
      </p:sp>
      <p:sp>
        <p:nvSpPr>
          <p:cNvPr id="6" name="Llamada de flecha hacia abajo 5"/>
          <p:cNvSpPr/>
          <p:nvPr/>
        </p:nvSpPr>
        <p:spPr>
          <a:xfrm>
            <a:off x="2072680" y="5336694"/>
            <a:ext cx="1872208" cy="1215929"/>
          </a:xfrm>
          <a:prstGeom prst="downArrowCallout">
            <a:avLst>
              <a:gd name="adj1" fmla="val 12315"/>
              <a:gd name="adj2" fmla="val 7305"/>
              <a:gd name="adj3" fmla="val 23346"/>
              <a:gd name="adj4" fmla="val 506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ANÁLISIS DE LA NO CONFORMIDAD</a:t>
            </a:r>
          </a:p>
        </p:txBody>
      </p:sp>
      <p:sp>
        <p:nvSpPr>
          <p:cNvPr id="7" name="Llamada de flecha hacia abajo 6"/>
          <p:cNvSpPr/>
          <p:nvPr/>
        </p:nvSpPr>
        <p:spPr>
          <a:xfrm>
            <a:off x="3797944" y="4420037"/>
            <a:ext cx="1875135" cy="1080120"/>
          </a:xfrm>
          <a:prstGeom prst="downArrowCallout">
            <a:avLst>
              <a:gd name="adj1" fmla="val 12760"/>
              <a:gd name="adj2" fmla="val 7164"/>
              <a:gd name="adj3" fmla="val 23346"/>
              <a:gd name="adj4" fmla="val 506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APLICACIÓN DE METODOLOGIAS</a:t>
            </a:r>
          </a:p>
        </p:txBody>
      </p:sp>
      <p:sp>
        <p:nvSpPr>
          <p:cNvPr id="8" name="Llamada de flecha hacia abajo 7"/>
          <p:cNvSpPr/>
          <p:nvPr/>
        </p:nvSpPr>
        <p:spPr>
          <a:xfrm>
            <a:off x="5130092" y="2996953"/>
            <a:ext cx="2055155" cy="1252068"/>
          </a:xfrm>
          <a:prstGeom prst="downArrowCallout">
            <a:avLst>
              <a:gd name="adj1" fmla="val 10720"/>
              <a:gd name="adj2" fmla="val 7164"/>
              <a:gd name="adj3" fmla="val 23346"/>
              <a:gd name="adj4" fmla="val 506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PRESENTACIÓN DEL PLAN DE MEJORAMIENTO</a:t>
            </a:r>
          </a:p>
        </p:txBody>
      </p:sp>
      <p:sp>
        <p:nvSpPr>
          <p:cNvPr id="9" name="Llamada de flecha hacia abajo 8"/>
          <p:cNvSpPr/>
          <p:nvPr/>
        </p:nvSpPr>
        <p:spPr>
          <a:xfrm>
            <a:off x="6681192" y="203108"/>
            <a:ext cx="1928213" cy="1080120"/>
          </a:xfrm>
          <a:prstGeom prst="downArrowCallout">
            <a:avLst>
              <a:gd name="adj1" fmla="val 16840"/>
              <a:gd name="adj2" fmla="val 9204"/>
              <a:gd name="adj3" fmla="val 23346"/>
              <a:gd name="adj4" fmla="val 506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CIERRE DE NO CONFORMIDAD</a:t>
            </a:r>
          </a:p>
        </p:txBody>
      </p:sp>
      <p:sp>
        <p:nvSpPr>
          <p:cNvPr id="10" name="Llamada de flecha hacia abajo 9"/>
          <p:cNvSpPr/>
          <p:nvPr/>
        </p:nvSpPr>
        <p:spPr>
          <a:xfrm>
            <a:off x="6124149" y="1556097"/>
            <a:ext cx="2376264" cy="1279957"/>
          </a:xfrm>
          <a:prstGeom prst="downArrowCallout">
            <a:avLst>
              <a:gd name="adj1" fmla="val 12760"/>
              <a:gd name="adj2" fmla="val 8184"/>
              <a:gd name="adj3" fmla="val 23346"/>
              <a:gd name="adj4" fmla="val 506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SEGUIMIENTO Y CUMPLIMIENTO DEL PLAN DE MEJORAMIENTO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39911" y="5054715"/>
            <a:ext cx="382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6">
                    <a:lumMod val="75000"/>
                  </a:schemeClr>
                </a:solidFill>
              </a:rPr>
              <a:t>SEPG-F-019: Acción correctiva y preventiva</a:t>
            </a:r>
            <a:endParaRPr lang="es-CO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7961</TotalTime>
  <Words>436</Words>
  <Application>Microsoft Office PowerPoint</Application>
  <PresentationFormat>A4 (210 x 297 mm)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 Bold Condensed</vt:lpstr>
      <vt:lpstr>Impact</vt:lpstr>
      <vt:lpstr>Wingdings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Yuly Andrea Ujueta Castillo</cp:lastModifiedBy>
  <cp:revision>286</cp:revision>
  <cp:lastPrinted>2012-11-28T19:27:24Z</cp:lastPrinted>
  <dcterms:created xsi:type="dcterms:W3CDTF">2012-11-16T19:55:35Z</dcterms:created>
  <dcterms:modified xsi:type="dcterms:W3CDTF">2017-03-02T17:12:17Z</dcterms:modified>
</cp:coreProperties>
</file>